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2"/>
  </p:notesMasterIdLst>
  <p:handoutMasterIdLst>
    <p:handoutMasterId r:id="rId13"/>
  </p:handoutMasterIdLst>
  <p:sldIdLst>
    <p:sldId id="326" r:id="rId2"/>
    <p:sldId id="329" r:id="rId3"/>
    <p:sldId id="328" r:id="rId4"/>
    <p:sldId id="351" r:id="rId5"/>
    <p:sldId id="336" r:id="rId6"/>
    <p:sldId id="352" r:id="rId7"/>
    <p:sldId id="345" r:id="rId8"/>
    <p:sldId id="344" r:id="rId9"/>
    <p:sldId id="347" r:id="rId10"/>
    <p:sldId id="353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PARCOURSUP" id="{0B896E98-F45E-4768-8620-EDDF394BE181}">
          <p14:sldIdLst>
            <p14:sldId id="326"/>
            <p14:sldId id="329"/>
            <p14:sldId id="328"/>
            <p14:sldId id="351"/>
            <p14:sldId id="336"/>
            <p14:sldId id="352"/>
            <p14:sldId id="345"/>
            <p14:sldId id="344"/>
            <p14:sldId id="347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76"/>
    <a:srgbClr val="EC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howGuides="1">
      <p:cViewPr>
        <p:scale>
          <a:sx n="120" d="100"/>
          <a:sy n="120" d="100"/>
        </p:scale>
        <p:origin x="-96" y="-17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54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18/01/2021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D35FC20-8278-49B4-BAA7-5618786AC5BB}" type="datetime1">
              <a:rPr lang="fr-FR" smtClean="0"/>
              <a:t>18/01/2021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0"/>
            <a:ext cx="9160828" cy="51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5358"/>
            <a:ext cx="9160828" cy="5152965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fld id="{4840C8CD-47A6-46D1-834E-8B717424291A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48A1FCF9-6FFD-4635-A651-75F724D18F81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915566"/>
            <a:ext cx="8442808" cy="367240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915566"/>
            <a:ext cx="7560840" cy="3672408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19323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80708A47-EF35-45C3-8BF0-5C29E8226EDF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74A03300-A62F-4DF5-966E-3CB9D38AC02B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6F42726C-76A3-45BB-9E3B-0F2EB6320166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0"/>
            <a:ext cx="9160828" cy="515296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fld id="{8A1DF097-7559-4E94-9B57-B932F2611400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D008-DD61-4C4F-93BD-9E371E593F35}" type="datetime1">
              <a:rPr lang="fr-FR" smtClean="0"/>
              <a:t>18/01/2021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5 CONSEILS POUR BIEN SE PREPARER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435886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 smtClean="0">
                <a:solidFill>
                  <a:srgbClr val="3D566E"/>
                </a:solidFill>
              </a:rPr>
              <a:t>Ne pas attendre la dernière minute pour s’informer et préparer </a:t>
            </a:r>
            <a:r>
              <a:rPr lang="fr-FR" sz="1600" b="1" dirty="0">
                <a:solidFill>
                  <a:srgbClr val="3D566E"/>
                </a:solidFill>
              </a:rPr>
              <a:t>son projet d’orientation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3D566E"/>
                </a:solidFill>
              </a:rPr>
              <a:t>Echanger au sein de son lycée et </a:t>
            </a:r>
            <a:r>
              <a:rPr lang="fr-FR" sz="1600" b="1" dirty="0" smtClean="0">
                <a:solidFill>
                  <a:srgbClr val="3D566E"/>
                </a:solidFill>
              </a:rPr>
              <a:t>profiter des opportunités de rencontres : salons, journées portes ouvertes,…</a:t>
            </a:r>
            <a:endParaRPr lang="fr-FR" sz="1600" b="1" dirty="0">
              <a:solidFill>
                <a:srgbClr val="3D566E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3D566E"/>
                </a:solidFill>
              </a:rPr>
              <a:t>Préparer les éléments pour </a:t>
            </a:r>
            <a:r>
              <a:rPr lang="fr-FR" sz="1600" b="1" dirty="0" smtClean="0">
                <a:solidFill>
                  <a:srgbClr val="3D566E"/>
                </a:solidFill>
              </a:rPr>
              <a:t>s’inscrire et renseigner les coordonnées des représentants légaux pour un meilleur suivi</a:t>
            </a:r>
            <a:endParaRPr lang="fr-FR" sz="1600" b="1" dirty="0">
              <a:solidFill>
                <a:srgbClr val="3D566E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3D566E"/>
                </a:solidFill>
              </a:rPr>
              <a:t>Aborder la phase d’admission sereinement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3D566E"/>
                </a:solidFill>
              </a:rPr>
              <a:t>S’abonner aux comptes sociaux Parcoursup </a:t>
            </a:r>
            <a:r>
              <a:rPr lang="fr-FR" sz="1600" dirty="0" smtClean="0">
                <a:solidFill>
                  <a:srgbClr val="3D566E"/>
                </a:solidFill>
              </a:rPr>
              <a:t> (</a:t>
            </a:r>
            <a:r>
              <a:rPr lang="fr-FR" sz="1600" b="1" dirty="0" smtClean="0">
                <a:solidFill>
                  <a:srgbClr val="3D566E"/>
                </a:solidFill>
              </a:rPr>
              <a:t>Facebook</a:t>
            </a:r>
            <a:r>
              <a:rPr lang="fr-FR" sz="1600" dirty="0" smtClean="0">
                <a:solidFill>
                  <a:srgbClr val="3D566E"/>
                </a:solidFill>
              </a:rPr>
              <a:t> @</a:t>
            </a:r>
            <a:r>
              <a:rPr lang="fr-FR" sz="1600" dirty="0" err="1" smtClean="0">
                <a:solidFill>
                  <a:srgbClr val="3D566E"/>
                </a:solidFill>
              </a:rPr>
              <a:t>parcoursupinfo</a:t>
            </a:r>
            <a:r>
              <a:rPr lang="fr-FR" sz="1600" dirty="0" smtClean="0">
                <a:solidFill>
                  <a:srgbClr val="3D566E"/>
                </a:solidFill>
              </a:rPr>
              <a:t> et </a:t>
            </a:r>
            <a:r>
              <a:rPr lang="fr-FR" sz="1600" b="1" dirty="0">
                <a:solidFill>
                  <a:srgbClr val="3D566E"/>
                </a:solidFill>
              </a:rPr>
              <a:t>Twitter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r>
              <a:rPr lang="fr-FR" sz="1600" dirty="0" smtClean="0">
                <a:solidFill>
                  <a:srgbClr val="3D566E"/>
                </a:solidFill>
              </a:rPr>
              <a:t>@</a:t>
            </a:r>
            <a:r>
              <a:rPr lang="fr-FR" sz="1600" dirty="0">
                <a:solidFill>
                  <a:srgbClr val="3D566E"/>
                </a:solidFill>
              </a:rPr>
              <a:t>parcoursup_info)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7A676A2-1331-491E-BDE0-D0B44844A436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59999" y="843638"/>
            <a:ext cx="8424000" cy="720000"/>
          </a:xfrm>
        </p:spPr>
        <p:txBody>
          <a:bodyPr/>
          <a:lstStyle/>
          <a:p>
            <a:r>
              <a:rPr lang="fr-FR" sz="2400" dirty="0" smtClean="0"/>
              <a:t>LES PRINCIPES CLES DE PARCOURSUP</a:t>
            </a:r>
            <a:endParaRPr lang="fr-FR" sz="24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1D88FDF-6DE2-4AFF-8F5A-4637A89F17A3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flipH="1">
            <a:off x="359999" y="1419622"/>
            <a:ext cx="80284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ED745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28E65"/>
                </a:solidFill>
              </a:rPr>
              <a:t>Un accompagnement de l’élève à chaque étape de la procédure, </a:t>
            </a:r>
            <a:r>
              <a:rPr lang="fr-FR" dirty="0">
                <a:solidFill>
                  <a:srgbClr val="3D566E"/>
                </a:solidFill>
              </a:rPr>
              <a:t>de l’élaboration de son projet d’orientation au choix de sa formation </a:t>
            </a:r>
            <a:endParaRPr lang="fr-FR" dirty="0" smtClean="0">
              <a:solidFill>
                <a:srgbClr val="3D566E"/>
              </a:solidFill>
            </a:endParaRP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ED745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28E65"/>
                </a:solidFill>
              </a:rPr>
              <a:t>Des </a:t>
            </a:r>
            <a:r>
              <a:rPr lang="fr-FR" b="1" dirty="0">
                <a:solidFill>
                  <a:srgbClr val="F28E65"/>
                </a:solidFill>
              </a:rPr>
              <a:t>informations clés, </a:t>
            </a:r>
            <a:r>
              <a:rPr lang="fr-FR" dirty="0">
                <a:solidFill>
                  <a:srgbClr val="3D566E"/>
                </a:solidFill>
              </a:rPr>
              <a:t>pour mieux connaitre les formations, leurs attendus, les critères généraux d’examen des dossiers, les débouchés professionnels et faire les bons choix pour </a:t>
            </a:r>
            <a:r>
              <a:rPr lang="fr-FR" dirty="0" smtClean="0">
                <a:solidFill>
                  <a:srgbClr val="3D566E"/>
                </a:solidFill>
              </a:rPr>
              <a:t>réussir</a:t>
            </a: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ED745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28E65"/>
                </a:solidFill>
              </a:rPr>
              <a:t>La </a:t>
            </a:r>
            <a:r>
              <a:rPr lang="fr-FR" b="1" dirty="0">
                <a:solidFill>
                  <a:srgbClr val="F28E65"/>
                </a:solidFill>
              </a:rPr>
              <a:t>prise en compte du profil </a:t>
            </a:r>
            <a:r>
              <a:rPr lang="fr-FR" dirty="0">
                <a:solidFill>
                  <a:srgbClr val="3D566E"/>
                </a:solidFill>
              </a:rPr>
              <a:t>de chaque lycéen et le </a:t>
            </a:r>
            <a:r>
              <a:rPr lang="fr-FR" b="1" dirty="0">
                <a:solidFill>
                  <a:srgbClr val="F28E65"/>
                </a:solidFill>
              </a:rPr>
              <a:t>dernier mot donné au candidat</a:t>
            </a:r>
            <a:r>
              <a:rPr lang="fr-FR" dirty="0">
                <a:solidFill>
                  <a:srgbClr val="3D566E"/>
                </a:solidFill>
              </a:rPr>
              <a:t> pour choisir sa formation </a:t>
            </a:r>
            <a:endParaRPr lang="fr-FR" dirty="0" smtClean="0">
              <a:solidFill>
                <a:srgbClr val="3D566E"/>
              </a:solidFill>
            </a:endParaRP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ED745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28E65"/>
                </a:solidFill>
              </a:rPr>
              <a:t>De</a:t>
            </a:r>
            <a:r>
              <a:rPr lang="fr-FR" b="1" dirty="0" smtClean="0">
                <a:solidFill>
                  <a:srgbClr val="F28E65"/>
                </a:solidFill>
              </a:rPr>
              <a:t>s </a:t>
            </a:r>
            <a:r>
              <a:rPr lang="fr-FR" b="1" dirty="0">
                <a:solidFill>
                  <a:srgbClr val="F28E65"/>
                </a:solidFill>
              </a:rPr>
              <a:t>parcours de réussite personnalisés (Oui-Si) à l’université</a:t>
            </a:r>
            <a:r>
              <a:rPr lang="fr-FR" dirty="0">
                <a:solidFill>
                  <a:srgbClr val="3D566E"/>
                </a:solidFill>
              </a:rPr>
              <a:t>, pour accompagner la réussite dans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949B58A-420B-4881-ADE0-CDE881AF0A89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A4F1D0-C459-40F7-A30E-A27AAD6826B6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PREPARER SON PROJET D’ORIENTATION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3C3A5ED-7BF4-4948-A6BE-81610357B299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63638"/>
            <a:ext cx="4022454" cy="19501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545" y="1635646"/>
            <a:ext cx="4104454" cy="182177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59999" y="3854211"/>
            <a:ext cx="402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28E65"/>
                </a:solidFill>
              </a:rPr>
              <a:t>Terminales2020-2021</a:t>
            </a:r>
            <a:r>
              <a:rPr lang="fr-FR" dirty="0" smtClean="0">
                <a:solidFill>
                  <a:srgbClr val="0C5076"/>
                </a:solidFill>
              </a:rPr>
              <a:t>.fr : infos sur les filières, les formations, les métiers </a:t>
            </a:r>
            <a:endParaRPr lang="fr-FR" dirty="0">
              <a:solidFill>
                <a:srgbClr val="0C507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4679545" y="3829018"/>
            <a:ext cx="408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28E65"/>
                </a:solidFill>
              </a:rPr>
              <a:t>Parcoursup.fr </a:t>
            </a:r>
            <a:r>
              <a:rPr lang="fr-FR" dirty="0" smtClean="0">
                <a:solidFill>
                  <a:srgbClr val="0C5076"/>
                </a:solidFill>
              </a:rPr>
              <a:t>: </a:t>
            </a:r>
            <a:r>
              <a:rPr lang="fr-FR" b="1" dirty="0" smtClean="0">
                <a:solidFill>
                  <a:srgbClr val="0C5076"/>
                </a:solidFill>
              </a:rPr>
              <a:t>plus de 17 000 fiches de formations détaillées</a:t>
            </a:r>
            <a:endParaRPr lang="fr-FR" dirty="0">
              <a:solidFill>
                <a:srgbClr val="0C50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BB24556-11AB-42C2-A8FF-9BBF4A8112B4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14"/>
          </a:xfrm>
        </p:spPr>
        <p:txBody>
          <a:bodyPr/>
          <a:lstStyle/>
          <a:p>
            <a:r>
              <a:rPr lang="fr-FR" sz="2400" dirty="0" smtClean="0"/>
              <a:t>LES ELEMENTS DU DOSSIER TRANSMIS A CHAQUE FORMATION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59999" y="1678524"/>
            <a:ext cx="3707945" cy="2947500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le projet de formation motivé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dirty="0">
                <a:solidFill>
                  <a:srgbClr val="3D566E"/>
                </a:solidFill>
              </a:rPr>
              <a:t> </a:t>
            </a:r>
            <a:r>
              <a:rPr lang="fr-FR" sz="2000" b="1" dirty="0">
                <a:solidFill>
                  <a:srgbClr val="F28E65"/>
                </a:solidFill>
              </a:rPr>
              <a:t>les pièces complémentaires </a:t>
            </a:r>
            <a:r>
              <a:rPr lang="fr-FR" sz="2000" dirty="0">
                <a:solidFill>
                  <a:srgbClr val="3D566E"/>
                </a:solidFill>
              </a:rPr>
              <a:t>demandées par certaines </a:t>
            </a:r>
            <a:r>
              <a:rPr lang="fr-FR" sz="2000" dirty="0" smtClean="0">
                <a:solidFill>
                  <a:srgbClr val="3D566E"/>
                </a:solidFill>
              </a:rPr>
              <a:t>formations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la rubrique « Activités et centres d’intérêt </a:t>
            </a:r>
            <a:r>
              <a:rPr lang="fr-FR" sz="2000" dirty="0">
                <a:solidFill>
                  <a:srgbClr val="3D566E"/>
                </a:solidFill>
              </a:rPr>
              <a:t>», si elle a été renseignée 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la fiche Avenir </a:t>
            </a:r>
            <a:r>
              <a:rPr lang="fr-FR" sz="2000" dirty="0">
                <a:solidFill>
                  <a:srgbClr val="3D566E"/>
                </a:solidFill>
              </a:rPr>
              <a:t>renseignée par le lycée 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4320336" y="1678524"/>
            <a:ext cx="4212000" cy="3197482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Bulletins scolaires et notes du baccalauréat </a:t>
            </a:r>
            <a:r>
              <a:rPr lang="fr-FR" sz="2000" b="1" dirty="0" smtClean="0">
                <a:solidFill>
                  <a:srgbClr val="3D566E"/>
                </a:solidFill>
              </a:rPr>
              <a:t>: </a:t>
            </a:r>
          </a:p>
          <a:p>
            <a:pPr lvl="1"/>
            <a:r>
              <a:rPr lang="fr-FR" sz="1600" b="1" dirty="0">
                <a:solidFill>
                  <a:srgbClr val="3D566E"/>
                </a:solidFill>
              </a:rPr>
              <a:t>Année de </a:t>
            </a:r>
            <a:r>
              <a:rPr lang="fr-FR" sz="1600" b="1" dirty="0" smtClean="0">
                <a:solidFill>
                  <a:srgbClr val="3D566E"/>
                </a:solidFill>
              </a:rPr>
              <a:t>première </a:t>
            </a:r>
            <a:r>
              <a:rPr lang="fr-FR" sz="1600" dirty="0" smtClean="0">
                <a:solidFill>
                  <a:srgbClr val="3D566E"/>
                </a:solidFill>
              </a:rPr>
              <a:t>: bulletins scolaires, notes </a:t>
            </a:r>
            <a:r>
              <a:rPr lang="fr-FR" sz="1600" dirty="0">
                <a:solidFill>
                  <a:srgbClr val="3D566E"/>
                </a:solidFill>
              </a:rPr>
              <a:t>des évaluations communes </a:t>
            </a:r>
            <a:r>
              <a:rPr lang="fr-FR" sz="1600" dirty="0" smtClean="0">
                <a:solidFill>
                  <a:srgbClr val="3D566E"/>
                </a:solidFill>
              </a:rPr>
              <a:t>et des </a:t>
            </a:r>
            <a:r>
              <a:rPr lang="fr-FR" sz="1600" dirty="0">
                <a:solidFill>
                  <a:srgbClr val="3D566E"/>
                </a:solidFill>
              </a:rPr>
              <a:t>épreuves anticipées de </a:t>
            </a:r>
            <a:r>
              <a:rPr lang="fr-FR" sz="1600" dirty="0" smtClean="0">
                <a:solidFill>
                  <a:srgbClr val="3D566E"/>
                </a:solidFill>
              </a:rPr>
              <a:t>français</a:t>
            </a:r>
            <a:endParaRPr lang="fr-FR" sz="1600" dirty="0">
              <a:solidFill>
                <a:srgbClr val="3D566E"/>
              </a:solidFill>
            </a:endParaRPr>
          </a:p>
          <a:p>
            <a:pPr lvl="1"/>
            <a:r>
              <a:rPr lang="fr-FR" sz="1600" b="1" dirty="0">
                <a:solidFill>
                  <a:srgbClr val="3D566E"/>
                </a:solidFill>
              </a:rPr>
              <a:t>Année de </a:t>
            </a:r>
            <a:r>
              <a:rPr lang="fr-FR" sz="1600" b="1" dirty="0" smtClean="0">
                <a:solidFill>
                  <a:srgbClr val="3D566E"/>
                </a:solidFill>
              </a:rPr>
              <a:t>terminale </a:t>
            </a:r>
            <a:r>
              <a:rPr lang="fr-FR" sz="1600" dirty="0" smtClean="0">
                <a:solidFill>
                  <a:srgbClr val="3D566E"/>
                </a:solidFill>
              </a:rPr>
              <a:t>: bulletins </a:t>
            </a:r>
            <a:r>
              <a:rPr lang="fr-FR" sz="1600" dirty="0">
                <a:solidFill>
                  <a:srgbClr val="3D566E"/>
                </a:solidFill>
              </a:rPr>
              <a:t>scolaires des 1er et 2e </a:t>
            </a:r>
            <a:r>
              <a:rPr lang="fr-FR" sz="1600" dirty="0" smtClean="0">
                <a:solidFill>
                  <a:srgbClr val="3D566E"/>
                </a:solidFill>
              </a:rPr>
              <a:t>trimestres, notes </a:t>
            </a:r>
            <a:r>
              <a:rPr lang="fr-FR" sz="1600" dirty="0">
                <a:solidFill>
                  <a:srgbClr val="3D566E"/>
                </a:solidFill>
              </a:rPr>
              <a:t>des épreuves finales des deux enseignements de spécialité suivis en classe de terminale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20849E3-7600-42FA-8728-1373D67660D1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92358" y="4429934"/>
            <a:ext cx="3867955" cy="338554"/>
          </a:xfrm>
          <a:prstGeom prst="rect">
            <a:avLst/>
          </a:prstGeom>
          <a:solidFill>
            <a:srgbClr val="0C50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dirty="0" smtClean="0">
                <a:solidFill>
                  <a:schemeClr val="bg1"/>
                </a:solidFill>
              </a:rPr>
              <a:t>= un </a:t>
            </a:r>
            <a:r>
              <a:rPr lang="fr-FR" sz="1600" b="1" dirty="0">
                <a:solidFill>
                  <a:schemeClr val="bg1"/>
                </a:solidFill>
              </a:rPr>
              <a:t>baccalauréat mieux valorisé </a:t>
            </a:r>
          </a:p>
        </p:txBody>
      </p:sp>
    </p:spTree>
    <p:extLst>
      <p:ext uri="{BB962C8B-B14F-4D97-AF65-F5344CB8AC3E}">
        <p14:creationId xmlns:p14="http://schemas.microsoft.com/office/powerpoint/2010/main" val="429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PARCOURSUP AU SERVICE DE L’EGALITE DES CHANCES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707654"/>
            <a:ext cx="8424000" cy="3075846"/>
          </a:xfrm>
        </p:spPr>
        <p:txBody>
          <a:bodyPr/>
          <a:lstStyle/>
          <a:p>
            <a:r>
              <a:rPr lang="fr-FR" sz="2000" dirty="0" smtClean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Des </a:t>
            </a:r>
            <a:r>
              <a:rPr lang="fr-FR" sz="2000" b="1" dirty="0">
                <a:solidFill>
                  <a:srgbClr val="F28E65"/>
                </a:solidFill>
              </a:rPr>
              <a:t>places sont priorisées pour les </a:t>
            </a:r>
            <a:r>
              <a:rPr lang="fr-FR" sz="2000" b="1" dirty="0" smtClean="0">
                <a:solidFill>
                  <a:srgbClr val="F28E65"/>
                </a:solidFill>
              </a:rPr>
              <a:t>lycéens boursiers </a:t>
            </a:r>
            <a:r>
              <a:rPr lang="fr-FR" sz="2000" dirty="0" smtClean="0"/>
              <a:t>dans </a:t>
            </a:r>
            <a:r>
              <a:rPr lang="fr-FR" sz="2000" dirty="0"/>
              <a:t>chaque formation, </a:t>
            </a:r>
            <a:r>
              <a:rPr lang="fr-FR" sz="2000" dirty="0" smtClean="0"/>
              <a:t>y compris les plus sélectives </a:t>
            </a:r>
            <a:endParaRPr lang="fr-FR" sz="2000" dirty="0"/>
          </a:p>
          <a:p>
            <a:r>
              <a:rPr lang="fr-FR" sz="2000" dirty="0" smtClean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rgbClr val="F28E65"/>
                </a:solidFill>
              </a:rPr>
              <a:t>aide financière pour les lycéens boursiers </a:t>
            </a:r>
            <a:r>
              <a:rPr lang="fr-FR" sz="2000" dirty="0"/>
              <a:t>qui s’inscrivent dans une formation en dehors de leur académie  </a:t>
            </a:r>
          </a:p>
          <a:p>
            <a:endParaRPr lang="fr-FR" dirty="0" smtClean="0"/>
          </a:p>
          <a:p>
            <a:r>
              <a:rPr lang="fr-FR" sz="2000" dirty="0" smtClean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Un </a:t>
            </a:r>
            <a:r>
              <a:rPr lang="fr-FR" sz="2000" dirty="0"/>
              <a:t>nombre de </a:t>
            </a:r>
            <a:r>
              <a:rPr lang="fr-FR" sz="2000" b="1" dirty="0">
                <a:solidFill>
                  <a:srgbClr val="F28E65"/>
                </a:solidFill>
              </a:rPr>
              <a:t>places en BTS est priorisé pour les bacheliers professionnels</a:t>
            </a:r>
            <a:endParaRPr lang="fr-FR" sz="1200" dirty="0"/>
          </a:p>
          <a:p>
            <a:pPr marL="0" lvl="2" indent="0">
              <a:buClr>
                <a:srgbClr val="FF0000"/>
              </a:buClr>
              <a:buNone/>
            </a:pPr>
            <a:r>
              <a:rPr lang="fr-FR" sz="2000" dirty="0" smtClean="0">
                <a:solidFill>
                  <a:srgbClr val="EC130E"/>
                </a:solidFill>
              </a:rPr>
              <a:t>&gt; </a:t>
            </a:r>
            <a:r>
              <a:rPr lang="fr-FR" sz="2000" dirty="0" smtClean="0">
                <a:solidFill>
                  <a:srgbClr val="0C5076"/>
                </a:solidFill>
              </a:rPr>
              <a:t>Un </a:t>
            </a:r>
            <a:r>
              <a:rPr lang="fr-FR" sz="2000" dirty="0">
                <a:solidFill>
                  <a:srgbClr val="0C5076"/>
                </a:solidFill>
              </a:rPr>
              <a:t>nombre de </a:t>
            </a:r>
            <a:r>
              <a:rPr lang="fr-FR" sz="2000" b="1" dirty="0">
                <a:solidFill>
                  <a:srgbClr val="F28E65"/>
                </a:solidFill>
              </a:rPr>
              <a:t>places en B</a:t>
            </a:r>
            <a:r>
              <a:rPr lang="fr-FR" sz="2000" b="1" dirty="0" smtClean="0">
                <a:solidFill>
                  <a:srgbClr val="F28E65"/>
                </a:solidFill>
              </a:rPr>
              <a:t>UT </a:t>
            </a:r>
            <a:r>
              <a:rPr lang="fr-FR" sz="2000" b="1" dirty="0">
                <a:solidFill>
                  <a:srgbClr val="F28E65"/>
                </a:solidFill>
              </a:rPr>
              <a:t>est priorisé pour les bacheliers technologiques</a:t>
            </a:r>
          </a:p>
          <a:p>
            <a:pPr marL="180975" lvl="2">
              <a:buClr>
                <a:srgbClr val="FF0000"/>
              </a:buClr>
            </a:pPr>
            <a:endParaRPr lang="fr-FR" sz="2000" i="1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6D85021-4B0F-4284-B7FE-CBAC1AD5F74C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1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0000" y="1203598"/>
            <a:ext cx="8424000" cy="2574000"/>
          </a:xfrm>
        </p:spPr>
        <p:txBody>
          <a:bodyPr/>
          <a:lstStyle/>
          <a:p>
            <a:pPr algn="ctr"/>
            <a:endParaRPr lang="fr-FR" sz="1800" dirty="0" smtClean="0"/>
          </a:p>
          <a:p>
            <a:pPr algn="ctr"/>
            <a:endParaRPr lang="fr-FR" sz="1800" dirty="0"/>
          </a:p>
          <a:p>
            <a:pPr algn="ctr"/>
            <a:r>
              <a:rPr lang="fr-FR" sz="1800" dirty="0" smtClean="0"/>
              <a:t>ICI VISUEL ETAPE 3 </a:t>
            </a:r>
            <a:endParaRPr lang="fr-FR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E14F51-A439-4A06-B0B5-C5B7E6D6A3C4}" type="datetime1">
              <a:rPr lang="fr-FR" cap="all" smtClean="0"/>
              <a:t>18/01/2021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389</Words>
  <Application>Microsoft Office PowerPoint</Application>
  <PresentationFormat>Affichage à l'écran (16:9)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OPÉRATEURS</vt:lpstr>
      <vt:lpstr>w</vt:lpstr>
      <vt:lpstr>LES PRINCIPES CLES DE PARCOURSUP</vt:lpstr>
      <vt:lpstr>Présentation PowerPoint</vt:lpstr>
      <vt:lpstr>Présentation PowerPoint</vt:lpstr>
      <vt:lpstr>PREPARER SON PROJET D’ORIENTATION</vt:lpstr>
      <vt:lpstr>Présentation PowerPoint</vt:lpstr>
      <vt:lpstr>LES ELEMENTS DU DOSSIER TRANSMIS A CHAQUE FORMATION</vt:lpstr>
      <vt:lpstr>PARCOURSUP AU SERVICE DE L’EGALITE DES CHANCES     </vt:lpstr>
      <vt:lpstr>Présentation PowerPoint</vt:lpstr>
      <vt:lpstr>5 CONSEILS POUR BIEN SE PREPARER</vt:lpstr>
    </vt:vector>
  </TitlesOfParts>
  <Manager>Client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User</cp:lastModifiedBy>
  <cp:revision>52</cp:revision>
  <dcterms:created xsi:type="dcterms:W3CDTF">2020-10-27T08:44:50Z</dcterms:created>
  <dcterms:modified xsi:type="dcterms:W3CDTF">2021-01-18T14:01:40Z</dcterms:modified>
</cp:coreProperties>
</file>