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5"/>
  </p:notesMasterIdLst>
  <p:handoutMasterIdLst>
    <p:handoutMasterId r:id="rId66"/>
  </p:handoutMasterIdLst>
  <p:sldIdLst>
    <p:sldId id="326" r:id="rId2"/>
    <p:sldId id="331" r:id="rId3"/>
    <p:sldId id="359" r:id="rId4"/>
    <p:sldId id="353" r:id="rId5"/>
    <p:sldId id="329" r:id="rId6"/>
    <p:sldId id="328" r:id="rId7"/>
    <p:sldId id="371" r:id="rId8"/>
    <p:sldId id="351" r:id="rId9"/>
    <p:sldId id="358" r:id="rId10"/>
    <p:sldId id="336" r:id="rId11"/>
    <p:sldId id="333" r:id="rId12"/>
    <p:sldId id="397" r:id="rId13"/>
    <p:sldId id="354" r:id="rId14"/>
    <p:sldId id="398" r:id="rId15"/>
    <p:sldId id="399" r:id="rId16"/>
    <p:sldId id="400" r:id="rId17"/>
    <p:sldId id="388" r:id="rId18"/>
    <p:sldId id="360" r:id="rId19"/>
    <p:sldId id="385" r:id="rId20"/>
    <p:sldId id="386" r:id="rId21"/>
    <p:sldId id="364" r:id="rId22"/>
    <p:sldId id="363" r:id="rId23"/>
    <p:sldId id="355" r:id="rId24"/>
    <p:sldId id="372" r:id="rId25"/>
    <p:sldId id="352" r:id="rId26"/>
    <p:sldId id="334" r:id="rId27"/>
    <p:sldId id="337" r:id="rId28"/>
    <p:sldId id="338" r:id="rId29"/>
    <p:sldId id="339" r:id="rId30"/>
    <p:sldId id="341" r:id="rId31"/>
    <p:sldId id="365" r:id="rId32"/>
    <p:sldId id="366" r:id="rId33"/>
    <p:sldId id="376" r:id="rId34"/>
    <p:sldId id="377" r:id="rId35"/>
    <p:sldId id="368" r:id="rId36"/>
    <p:sldId id="342" r:id="rId37"/>
    <p:sldId id="343" r:id="rId38"/>
    <p:sldId id="373" r:id="rId39"/>
    <p:sldId id="369" r:id="rId40"/>
    <p:sldId id="390" r:id="rId41"/>
    <p:sldId id="395" r:id="rId42"/>
    <p:sldId id="374" r:id="rId43"/>
    <p:sldId id="375" r:id="rId44"/>
    <p:sldId id="389" r:id="rId45"/>
    <p:sldId id="396" r:id="rId46"/>
    <p:sldId id="370" r:id="rId47"/>
    <p:sldId id="346" r:id="rId48"/>
    <p:sldId id="378" r:id="rId49"/>
    <p:sldId id="344" r:id="rId50"/>
    <p:sldId id="383" r:id="rId51"/>
    <p:sldId id="347" r:id="rId52"/>
    <p:sldId id="348" r:id="rId53"/>
    <p:sldId id="379" r:id="rId54"/>
    <p:sldId id="380" r:id="rId55"/>
    <p:sldId id="391" r:id="rId56"/>
    <p:sldId id="392" r:id="rId57"/>
    <p:sldId id="393" r:id="rId58"/>
    <p:sldId id="382" r:id="rId59"/>
    <p:sldId id="349" r:id="rId60"/>
    <p:sldId id="381" r:id="rId61"/>
    <p:sldId id="384" r:id="rId62"/>
    <p:sldId id="350" r:id="rId63"/>
    <p:sldId id="394" r:id="rId6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329"/>
            <p14:sldId id="328"/>
            <p14:sldId id="371"/>
            <p14:sldId id="351"/>
            <p14:sldId id="358"/>
            <p14:sldId id="336"/>
            <p14:sldId id="333"/>
            <p14:sldId id="397"/>
            <p14:sldId id="354"/>
            <p14:sldId id="398"/>
            <p14:sldId id="399"/>
            <p14:sldId id="400"/>
            <p14:sldId id="388"/>
            <p14:sldId id="360"/>
            <p14:sldId id="385"/>
            <p14:sldId id="386"/>
            <p14:sldId id="364"/>
            <p14:sldId id="363"/>
            <p14:sldId id="355"/>
            <p14:sldId id="372"/>
            <p14:sldId id="352"/>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378"/>
            <p14:sldId id="344"/>
            <p14:sldId id="383"/>
            <p14:sldId id="347"/>
            <p14:sldId id="348"/>
            <p14:sldId id="379"/>
            <p14:sldId id="380"/>
            <p14:sldId id="391"/>
            <p14:sldId id="392"/>
            <p14:sldId id="393"/>
            <p14:sldId id="382"/>
            <p14:sldId id="349"/>
            <p14:sldId id="381"/>
            <p14:sldId id="384"/>
            <p14:sldId id="350"/>
            <p14:sldId id="394"/>
          </p14:sldIdLst>
        </p14:section>
      </p14:sectionLst>
    </p:ext>
    <p:ext uri="{EFAFB233-063F-42B5-8137-9DF3F51BA10A}">
      <p15:sldGuideLst xmlns:p15="http://schemas.microsoft.com/office/powerpoint/2012/main" xmlns="">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51B9AA"/>
    <a:srgbClr val="ED7454"/>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1A438-2BF0-5000-BD1C-2A1F9A28622D}" v="117" dt="2020-12-14T11:00:40.893"/>
    <p1510:client id="{00BAECF3-AC46-9262-5A3E-1D824677254E}" v="386" dt="2020-12-14T11:24:02.857"/>
    <p1510:client id="{7BF07098-F4B6-51A3-F298-EFCC96F30183}" v="22" dt="2020-12-14T11:08:18.062"/>
    <p1510:client id="{E48B2058-6DE3-89E0-5D07-927CF4471B34}" v="13" dt="2020-12-14T10:28:48.516"/>
    <p1510:client id="{836BCAF5-BE64-821C-244B-8DEB532FDCFC}" v="4" dt="2020-12-14T09:41:35.650"/>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48" autoAdjust="0"/>
  </p:normalViewPr>
  <p:slideViewPr>
    <p:cSldViewPr snapToGrid="0">
      <p:cViewPr>
        <p:scale>
          <a:sx n="110" d="100"/>
          <a:sy n="110" d="100"/>
        </p:scale>
        <p:origin x="-402" y="21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18/01/2021</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18/01/2021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26532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effectLst/>
              </a:rPr>
              <a:t>Nouveauté</a:t>
            </a:r>
            <a:r>
              <a:rPr lang="fr-FR" b="1" baseline="0" dirty="0">
                <a:effectLst/>
              </a:rPr>
              <a:t>  : transmission de la notification MDPH pour demande aménagement d’épreuves par mail au référent de la formation. </a:t>
            </a:r>
            <a:endParaRPr lang="fr-FR" b="1" dirty="0">
              <a:effectLst/>
            </a:endParaRPr>
          </a:p>
          <a:p>
            <a:r>
              <a:rPr lang="fr-FR" dirty="0">
                <a:effectLst/>
              </a:rPr>
              <a:t>nouveau guide pour les candidats en situation de Handicap élaboré par l’association APACHES et la</a:t>
            </a:r>
            <a:br>
              <a:rPr lang="fr-FR" dirty="0">
                <a:effectLst/>
              </a:rPr>
            </a:br>
            <a:r>
              <a:rPr lang="fr-FR" dirty="0">
                <a:effectLst/>
              </a:rPr>
              <a:t>DGESIP et décliné en capsules vidéos est disponible sur le site de l’Onisep :</a:t>
            </a:r>
            <a:br>
              <a:rPr lang="fr-FR" dirty="0">
                <a:effectLst/>
              </a:rPr>
            </a:br>
            <a:r>
              <a:rPr lang="fr-FR" dirty="0">
                <a:effectLst/>
              </a:rPr>
              <a:t>https://www.onisep.fr/Formation-et-handicap/Les-parcours-de-scolarite/Niveau-d-etudes/Handicap-et-</a:t>
            </a:r>
            <a:br>
              <a:rPr lang="fr-FR" dirty="0">
                <a:effectLst/>
              </a:rPr>
            </a:br>
            <a:r>
              <a:rPr lang="fr-FR" dirty="0" err="1">
                <a:effectLst/>
              </a:rPr>
              <a:t>etudes-superieures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230410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290673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un candidat actuellement inscrit en Tale ne trouve pas son dossier, il faut se rapprocher de son établissement car les informations le concernant doivent être vérifiées.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404424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 le secteur géographique dépend de l’adresse des représentants légaux (</a:t>
            </a:r>
            <a:r>
              <a:rPr lang="fr-FR" b="1" dirty="0"/>
              <a:t>informations remontées par les établissements d’origine </a:t>
            </a:r>
            <a:r>
              <a:rPr lang="fr-FR" dirty="0"/>
              <a:t>pour les candidats de terminale)  Un élève ayant ses représentants légaux dans 2 académies aura donc les 2 académies de rattachées. </a:t>
            </a:r>
          </a:p>
          <a:p>
            <a:endParaRPr lang="fr-FR" dirty="0"/>
          </a:p>
          <a:p>
            <a:r>
              <a:rPr lang="fr-FR" dirty="0"/>
              <a:t>Si un élève et sa famille prévoit un déménagement, le candidat doit signaler cette situation depuis son dossier </a:t>
            </a:r>
            <a:r>
              <a:rPr lang="fr-FR" dirty="0" err="1"/>
              <a:t>Parcoursup</a:t>
            </a:r>
            <a:r>
              <a:rPr lang="fr-FR" dirty="0"/>
              <a:t> (les services du rectorat de la nouvelle académie lui demanderont alors les pièces justificatives afin d’étudier sa demande – ex : mutation professionnelle de la famille.)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33</a:t>
            </a:fld>
            <a:endParaRPr lang="fr-FR"/>
          </a:p>
        </p:txBody>
      </p:sp>
    </p:spTree>
    <p:extLst>
      <p:ext uri="{BB962C8B-B14F-4D97-AF65-F5344CB8AC3E}">
        <p14:creationId xmlns:p14="http://schemas.microsoft.com/office/powerpoint/2010/main" val="264669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59</a:t>
            </a:fld>
            <a:endParaRPr lang="fr-FR"/>
          </a:p>
        </p:txBody>
      </p:sp>
    </p:spTree>
    <p:extLst>
      <p:ext uri="{BB962C8B-B14F-4D97-AF65-F5344CB8AC3E}">
        <p14:creationId xmlns:p14="http://schemas.microsoft.com/office/powerpoint/2010/main" val="15975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Demande d’aide à la mobilité possible pour les candidats certifié boursier</a:t>
            </a:r>
            <a:r>
              <a:rPr lang="fr-FR" b="1" baseline="0" dirty="0"/>
              <a:t> du lycée s’ils acceptent une proposition d’admission en dehors de leur académie de rattachement. </a:t>
            </a:r>
            <a:endParaRPr lang="fr-FR" b="1"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61</a:t>
            </a:fld>
            <a:endParaRPr lang="fr-FR"/>
          </a:p>
        </p:txBody>
      </p:sp>
    </p:spTree>
    <p:extLst>
      <p:ext uri="{BB962C8B-B14F-4D97-AF65-F5344CB8AC3E}">
        <p14:creationId xmlns:p14="http://schemas.microsoft.com/office/powerpoint/2010/main" val="411160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BUT : </a:t>
            </a:r>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 </a:t>
            </a:r>
          </a:p>
          <a:p>
            <a:r>
              <a:rPr lang="fr-FR" sz="1200" b="0" i="0" u="none" strike="noStrike" kern="1200" baseline="0" dirty="0">
                <a:solidFill>
                  <a:schemeClr val="tx1"/>
                </a:solidFill>
                <a:latin typeface="Arial" pitchFamily="34" charset="0"/>
                <a:ea typeface="+mn-ea"/>
                <a:cs typeface="+mn-cs"/>
              </a:rPr>
              <a:t>(seuls les parcours des spécialités Carrières sociales, Génie biologique, Information-communication font l’objet de formations/vœux spécifiques, les parcours des autres spécialités sont regroupés sous la spécialité = un vœu par spécialité ; pas de changement par rapport au DUT a priori). </a:t>
            </a:r>
          </a:p>
          <a:p>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CPGE : </a:t>
            </a:r>
          </a:p>
          <a:p>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 </a:t>
            </a:r>
          </a:p>
          <a:p>
            <a:r>
              <a:rPr lang="fr-FR" sz="1200" b="0" i="0" u="none" strike="noStrike" kern="1200" baseline="0" dirty="0">
                <a:solidFill>
                  <a:schemeClr val="tx1"/>
                </a:solidFill>
                <a:latin typeface="Arial" pitchFamily="34" charset="0"/>
                <a:ea typeface="+mn-ea"/>
                <a:cs typeface="+mn-cs"/>
              </a:rPr>
              <a:t>Les </a:t>
            </a:r>
            <a:r>
              <a:rPr lang="fr-FR" sz="1200" b="1" i="0" u="none" strike="noStrike" kern="1200" baseline="0" dirty="0">
                <a:solidFill>
                  <a:schemeClr val="tx1"/>
                </a:solidFill>
                <a:latin typeface="Arial" pitchFamily="34" charset="0"/>
                <a:ea typeface="+mn-ea"/>
                <a:cs typeface="+mn-cs"/>
              </a:rPr>
              <a:t>CPGE rénovées suite à la réforme du lycée (et du bac général) : </a:t>
            </a:r>
            <a:r>
              <a:rPr lang="fr-FR" sz="1200" b="0" i="0" u="none" strike="noStrike" kern="1200" baseline="0" dirty="0">
                <a:solidFill>
                  <a:schemeClr val="tx1"/>
                </a:solidFill>
                <a:latin typeface="Arial" pitchFamily="34" charset="0"/>
                <a:ea typeface="+mn-ea"/>
                <a:cs typeface="+mn-cs"/>
              </a:rPr>
              <a:t>o CPGE économiques et commerciales : les deux voies </a:t>
            </a:r>
            <a:r>
              <a:rPr lang="fr-FR" sz="1200" b="1" i="0" u="none" strike="noStrike" kern="1200" baseline="0" dirty="0">
                <a:solidFill>
                  <a:schemeClr val="tx1"/>
                </a:solidFill>
                <a:latin typeface="Arial" pitchFamily="34" charset="0"/>
                <a:ea typeface="+mn-ea"/>
                <a:cs typeface="+mn-cs"/>
              </a:rPr>
              <a:t>ECS (option scientifique) </a:t>
            </a:r>
            <a:r>
              <a:rPr lang="fr-FR" sz="1200" b="0" i="0" u="none" strike="noStrike" kern="1200" baseline="0" dirty="0">
                <a:solidFill>
                  <a:schemeClr val="tx1"/>
                </a:solidFill>
                <a:latin typeface="Arial" pitchFamily="34" charset="0"/>
                <a:ea typeface="+mn-ea"/>
                <a:cs typeface="+mn-cs"/>
              </a:rPr>
              <a:t>et </a:t>
            </a:r>
            <a:r>
              <a:rPr lang="fr-FR" sz="1200" b="1" i="0" u="none" strike="noStrike" kern="1200" baseline="0" dirty="0">
                <a:solidFill>
                  <a:schemeClr val="tx1"/>
                </a:solidFill>
                <a:latin typeface="Arial" pitchFamily="34" charset="0"/>
                <a:ea typeface="+mn-ea"/>
                <a:cs typeface="+mn-cs"/>
              </a:rPr>
              <a:t>ECE (option économique) fusionnent en une voie unique ECG (économique et commerciale générale)</a:t>
            </a:r>
          </a:p>
          <a:p>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o CPGE scientifiques et technologiques : une </a:t>
            </a:r>
            <a:r>
              <a:rPr lang="fr-FR" sz="1200" b="1" i="0" u="none" strike="noStrike" kern="1200" baseline="0" dirty="0">
                <a:solidFill>
                  <a:schemeClr val="tx1"/>
                </a:solidFill>
                <a:latin typeface="Arial" pitchFamily="34" charset="0"/>
                <a:ea typeface="+mn-ea"/>
                <a:cs typeface="+mn-cs"/>
              </a:rPr>
              <a:t>nouvelle classe à dominante informatique </a:t>
            </a:r>
            <a:r>
              <a:rPr lang="fr-FR" sz="1200" b="0" i="0" u="none" strike="noStrike" kern="1200" baseline="0" dirty="0">
                <a:solidFill>
                  <a:schemeClr val="tx1"/>
                </a:solidFill>
                <a:latin typeface="Arial" pitchFamily="34" charset="0"/>
                <a:ea typeface="+mn-ea"/>
                <a:cs typeface="+mn-cs"/>
              </a:rPr>
              <a:t>est créée </a:t>
            </a:r>
            <a:r>
              <a:rPr lang="fr-FR" sz="1200" b="1" i="0" u="none" strike="noStrike" kern="1200" baseline="0" dirty="0">
                <a:solidFill>
                  <a:schemeClr val="tx1"/>
                </a:solidFill>
                <a:latin typeface="Arial" pitchFamily="34" charset="0"/>
                <a:ea typeface="+mn-ea"/>
                <a:cs typeface="+mn-cs"/>
              </a:rPr>
              <a:t>: MP2I (mathématiques, physique, ingénierie et informatique)</a:t>
            </a:r>
            <a:r>
              <a:rPr lang="fr-FR" sz="1200" b="0" i="0" u="none" strike="noStrike" kern="1200" baseline="0" dirty="0">
                <a:solidFill>
                  <a:schemeClr val="tx1"/>
                </a:solidFill>
                <a:latin typeface="Arial" pitchFamily="34" charset="0"/>
                <a:ea typeface="+mn-ea"/>
                <a:cs typeface="+mn-cs"/>
              </a:rPr>
              <a:t>. </a:t>
            </a:r>
          </a:p>
          <a:p>
            <a:endParaRPr lang="fr-FR" sz="1200" b="0" i="0" u="none" strike="noStrike" kern="1200" baseline="0" dirty="0">
              <a:solidFill>
                <a:schemeClr val="tx1"/>
              </a:solidFill>
              <a:latin typeface="Arial" pitchFamily="34" charset="0"/>
              <a:ea typeface="+mn-ea"/>
              <a:cs typeface="+mn-cs"/>
            </a:endParaRPr>
          </a:p>
          <a:p>
            <a:endParaRPr lang="fr-FR" sz="1200" b="0" i="0" u="none" strike="noStrike" kern="1200" baseline="0" dirty="0">
              <a:solidFill>
                <a:schemeClr val="tx1"/>
              </a:solidFill>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66680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Concours véto : </a:t>
            </a:r>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 </a:t>
            </a:r>
          </a:p>
          <a:p>
            <a:r>
              <a:rPr lang="fr-FR" sz="1200" b="0" i="0" u="none" strike="noStrike" kern="1200" baseline="0" dirty="0">
                <a:solidFill>
                  <a:schemeClr val="tx1"/>
                </a:solidFill>
                <a:latin typeface="Arial" pitchFamily="34" charset="0"/>
                <a:ea typeface="+mn-ea"/>
                <a:cs typeface="+mn-cs"/>
              </a:rPr>
              <a:t>L'inscription au concours s'effectue via </a:t>
            </a:r>
            <a:r>
              <a:rPr lang="fr-FR" sz="1200" b="0" i="0" u="none" strike="noStrike" kern="1200" baseline="0" dirty="0" err="1">
                <a:solidFill>
                  <a:schemeClr val="tx1"/>
                </a:solidFill>
                <a:latin typeface="Arial" pitchFamily="34" charset="0"/>
                <a:ea typeface="+mn-ea"/>
                <a:cs typeface="+mn-cs"/>
              </a:rPr>
              <a:t>Parcoursup</a:t>
            </a:r>
            <a:r>
              <a:rPr lang="fr-FR" sz="1200" b="0" i="0" u="none" strike="noStrike" kern="1200" baseline="0" dirty="0">
                <a:solidFill>
                  <a:schemeClr val="tx1"/>
                </a:solidFill>
                <a:latin typeface="Arial" pitchFamily="34" charset="0"/>
                <a:ea typeface="+mn-ea"/>
                <a:cs typeface="+mn-cs"/>
              </a:rPr>
              <a:t>. Dans un premier temps, il faut saisir le vœu puis utiliser le lien fourni par </a:t>
            </a:r>
            <a:r>
              <a:rPr lang="fr-FR" sz="1200" b="0" i="0" u="none" strike="noStrike" kern="1200" baseline="0" dirty="0" err="1">
                <a:solidFill>
                  <a:schemeClr val="tx1"/>
                </a:solidFill>
                <a:latin typeface="Arial" pitchFamily="34" charset="0"/>
                <a:ea typeface="+mn-ea"/>
                <a:cs typeface="+mn-cs"/>
              </a:rPr>
              <a:t>Parcoursup</a:t>
            </a:r>
            <a:r>
              <a:rPr lang="fr-FR" sz="1200" b="0" i="0" u="none" strike="noStrike" kern="1200" baseline="0" dirty="0">
                <a:solidFill>
                  <a:schemeClr val="tx1"/>
                </a:solidFill>
                <a:latin typeface="Arial" pitchFamily="34" charset="0"/>
                <a:ea typeface="+mn-ea"/>
                <a:cs typeface="+mn-cs"/>
              </a:rPr>
              <a:t> et se connecter au site du Concours Véto </a:t>
            </a:r>
            <a:r>
              <a:rPr lang="fr-FR" sz="1200" b="0" i="0" u="none" strike="noStrike" kern="1200" baseline="0" dirty="0" err="1">
                <a:solidFill>
                  <a:schemeClr val="tx1"/>
                </a:solidFill>
                <a:latin typeface="Arial" pitchFamily="34" charset="0"/>
                <a:ea typeface="+mn-ea"/>
                <a:cs typeface="+mn-cs"/>
              </a:rPr>
              <a:t>Post-Bac</a:t>
            </a:r>
            <a:r>
              <a:rPr lang="fr-FR" sz="1200" b="0" i="0" u="none" strike="noStrike" kern="1200" baseline="0" dirty="0">
                <a:solidFill>
                  <a:schemeClr val="tx1"/>
                </a:solidFill>
                <a:latin typeface="Arial" pitchFamily="34" charset="0"/>
                <a:ea typeface="+mn-ea"/>
                <a:cs typeface="+mn-cs"/>
              </a:rPr>
              <a:t> (https://concours-veto-postbac.fr/). Sur ce site, il faut remplir un questionnaire de pré-orientation et obtenir un certificat. Il faut ensuite déposer ce certificat sur </a:t>
            </a:r>
            <a:r>
              <a:rPr lang="fr-FR" sz="1200" b="0" i="0" u="none" strike="noStrike" kern="1200" baseline="0" dirty="0" err="1">
                <a:solidFill>
                  <a:schemeClr val="tx1"/>
                </a:solidFill>
                <a:latin typeface="Arial" pitchFamily="34" charset="0"/>
                <a:ea typeface="+mn-ea"/>
                <a:cs typeface="+mn-cs"/>
              </a:rPr>
              <a:t>Parcoursup</a:t>
            </a:r>
            <a:r>
              <a:rPr lang="fr-FR" sz="1200" b="0" i="0" u="none" strike="noStrike" kern="1200" baseline="0" dirty="0">
                <a:solidFill>
                  <a:schemeClr val="tx1"/>
                </a:solidFill>
                <a:latin typeface="Arial" pitchFamily="34" charset="0"/>
                <a:ea typeface="+mn-ea"/>
                <a:cs typeface="+mn-cs"/>
              </a:rPr>
              <a:t> afin de valider le vœu. Le candidat doit obligatoirement payer les droits d'inscription au concours pour pouvoir confirmer le </a:t>
            </a:r>
            <a:r>
              <a:rPr lang="fr-FR" sz="1200" b="0" i="0" u="none" strike="noStrike" kern="1200" baseline="0" dirty="0" err="1">
                <a:solidFill>
                  <a:schemeClr val="tx1"/>
                </a:solidFill>
                <a:latin typeface="Arial" pitchFamily="34" charset="0"/>
                <a:ea typeface="+mn-ea"/>
                <a:cs typeface="+mn-cs"/>
              </a:rPr>
              <a:t>voeu</a:t>
            </a:r>
            <a:r>
              <a:rPr lang="fr-FR" sz="1200" b="0" i="0" u="none" strike="noStrike" kern="1200" baseline="0" dirty="0">
                <a:solidFill>
                  <a:schemeClr val="tx1"/>
                </a:solidFill>
                <a:latin typeface="Arial" pitchFamily="34" charset="0"/>
                <a:ea typeface="+mn-ea"/>
                <a:cs typeface="+mn-cs"/>
              </a:rPr>
              <a:t>. </a:t>
            </a:r>
            <a:r>
              <a:rPr lang="fr-FR" sz="1200" b="0" i="0" u="none" strike="noStrike" kern="1200" baseline="0" dirty="0" err="1">
                <a:solidFill>
                  <a:schemeClr val="tx1"/>
                </a:solidFill>
                <a:latin typeface="Arial" pitchFamily="34" charset="0"/>
                <a:ea typeface="+mn-ea"/>
                <a:cs typeface="+mn-cs"/>
              </a:rPr>
              <a:t>Voeu</a:t>
            </a:r>
            <a:r>
              <a:rPr lang="fr-FR" sz="1200" b="0" i="0" u="none" strike="noStrike" kern="1200" baseline="0" dirty="0">
                <a:solidFill>
                  <a:schemeClr val="tx1"/>
                </a:solidFill>
                <a:latin typeface="Arial" pitchFamily="34" charset="0"/>
                <a:ea typeface="+mn-ea"/>
                <a:cs typeface="+mn-cs"/>
              </a:rPr>
              <a:t> multiple ENV, les candidats ont tout intérêt à exprimer un </a:t>
            </a:r>
            <a:r>
              <a:rPr lang="fr-FR" sz="1200" b="0" i="0" u="none" strike="noStrike" kern="1200" baseline="0" dirty="0" err="1">
                <a:solidFill>
                  <a:schemeClr val="tx1"/>
                </a:solidFill>
                <a:latin typeface="Arial" pitchFamily="34" charset="0"/>
                <a:ea typeface="+mn-ea"/>
                <a:cs typeface="+mn-cs"/>
              </a:rPr>
              <a:t>sous-voeu</a:t>
            </a:r>
            <a:r>
              <a:rPr lang="fr-FR" sz="1200" b="0" i="0" u="none" strike="noStrike" kern="1200" baseline="0" dirty="0">
                <a:solidFill>
                  <a:schemeClr val="tx1"/>
                </a:solidFill>
                <a:latin typeface="Arial" pitchFamily="34" charset="0"/>
                <a:ea typeface="+mn-ea"/>
                <a:cs typeface="+mn-cs"/>
              </a:rPr>
              <a:t> pour chacune des quatre ENV, ils ne seront pas comptabilisés parmi la limite de 20 sous-</a:t>
            </a:r>
            <a:r>
              <a:rPr lang="fr-FR" sz="1200" b="0" i="0" u="none" strike="noStrike" kern="1200" baseline="0" dirty="0" err="1">
                <a:solidFill>
                  <a:schemeClr val="tx1"/>
                </a:solidFill>
                <a:latin typeface="Arial" pitchFamily="34" charset="0"/>
                <a:ea typeface="+mn-ea"/>
                <a:cs typeface="+mn-cs"/>
              </a:rPr>
              <a:t>voeux</a:t>
            </a:r>
            <a:r>
              <a:rPr lang="fr-FR" sz="1200" b="0" i="0" u="none" strike="noStrike" kern="1200" baseline="0" dirty="0">
                <a:solidFill>
                  <a:schemeClr val="tx1"/>
                </a:solidFill>
                <a:latin typeface="Arial" pitchFamily="34" charset="0"/>
                <a:ea typeface="+mn-ea"/>
                <a:cs typeface="+mn-cs"/>
              </a:rPr>
              <a:t> autorisés.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363418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PPPE </a:t>
            </a:r>
          </a:p>
          <a:p>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Ce cursus prévu pour préparer au master </a:t>
            </a:r>
            <a:r>
              <a:rPr lang="fr-FR" sz="1200" b="0" i="0" u="none" strike="noStrike" kern="1200" baseline="0" dirty="0" err="1">
                <a:solidFill>
                  <a:schemeClr val="tx1"/>
                </a:solidFill>
                <a:latin typeface="Arial" pitchFamily="34" charset="0"/>
                <a:ea typeface="+mn-ea"/>
                <a:cs typeface="+mn-cs"/>
              </a:rPr>
              <a:t>Meef</a:t>
            </a:r>
            <a:r>
              <a:rPr lang="fr-FR" sz="1200" b="0" i="0" u="none" strike="noStrike" kern="1200" baseline="0" dirty="0">
                <a:solidFill>
                  <a:schemeClr val="tx1"/>
                </a:solidFill>
                <a:latin typeface="Arial" pitchFamily="34" charset="0"/>
                <a:ea typeface="+mn-ea"/>
                <a:cs typeface="+mn-cs"/>
              </a:rPr>
              <a:t> 1</a:t>
            </a:r>
            <a:r>
              <a:rPr lang="fr-FR" sz="1200" b="0" i="0" u="none" strike="noStrike" kern="1200" baseline="30000" dirty="0">
                <a:solidFill>
                  <a:schemeClr val="tx1"/>
                </a:solidFill>
                <a:latin typeface="Arial" pitchFamily="34" charset="0"/>
                <a:ea typeface="+mn-ea"/>
                <a:cs typeface="+mn-cs"/>
              </a:rPr>
              <a:t>er</a:t>
            </a:r>
            <a:r>
              <a:rPr lang="fr-FR" sz="1200" b="0" i="0" u="none" strike="noStrike" kern="1200" baseline="0" dirty="0">
                <a:solidFill>
                  <a:schemeClr val="tx1"/>
                </a:solidFill>
                <a:latin typeface="Arial" pitchFamily="34" charset="0"/>
                <a:ea typeface="+mn-ea"/>
                <a:cs typeface="+mn-cs"/>
              </a:rPr>
              <a:t> degré comprend une maquette hybride avec une architecture « type CPGE couplée à une formation universitaire  ». En 1</a:t>
            </a:r>
            <a:r>
              <a:rPr lang="fr-FR" sz="1200" b="0" i="0" u="none" strike="noStrike" kern="1200" baseline="30000" dirty="0">
                <a:solidFill>
                  <a:schemeClr val="tx1"/>
                </a:solidFill>
                <a:latin typeface="Arial" pitchFamily="34" charset="0"/>
                <a:ea typeface="+mn-ea"/>
                <a:cs typeface="+mn-cs"/>
              </a:rPr>
              <a:t>ère</a:t>
            </a:r>
            <a:r>
              <a:rPr lang="fr-FR" sz="1200" b="0" i="0" u="none" strike="noStrike" kern="1200" baseline="0" dirty="0">
                <a:solidFill>
                  <a:schemeClr val="tx1"/>
                </a:solidFill>
                <a:latin typeface="Arial" pitchFamily="34" charset="0"/>
                <a:ea typeface="+mn-ea"/>
                <a:cs typeface="+mn-cs"/>
              </a:rPr>
              <a:t> année, les étudiants seront 75% du temps au lycée où ils suivront des enseignements pluridisciplinaires. Puis ils passeront de plus en plus de temps à l’université : 50% en L2 et 75% en L3. </a:t>
            </a:r>
          </a:p>
          <a:p>
            <a:r>
              <a:rPr lang="fr-FR" sz="1200" b="0" i="0" u="none" strike="noStrike" kern="1200" baseline="0" dirty="0">
                <a:solidFill>
                  <a:schemeClr val="tx1"/>
                </a:solidFill>
                <a:latin typeface="Arial" pitchFamily="34" charset="0"/>
                <a:ea typeface="+mn-ea"/>
                <a:cs typeface="+mn-cs"/>
              </a:rPr>
              <a:t>Au terme du parcours ils pourront postuler au Master MEEF 1</a:t>
            </a:r>
            <a:r>
              <a:rPr lang="fr-FR" sz="1200" b="0" i="0" u="none" strike="noStrike" kern="1200" baseline="30000" dirty="0">
                <a:solidFill>
                  <a:schemeClr val="tx1"/>
                </a:solidFill>
                <a:latin typeface="Arial" pitchFamily="34" charset="0"/>
                <a:ea typeface="+mn-ea"/>
                <a:cs typeface="+mn-cs"/>
              </a:rPr>
              <a:t>er</a:t>
            </a:r>
            <a:r>
              <a:rPr lang="fr-FR" sz="1200" b="0" i="0" u="none" strike="noStrike" kern="1200" baseline="0" dirty="0">
                <a:solidFill>
                  <a:schemeClr val="tx1"/>
                </a:solidFill>
                <a:latin typeface="Arial" pitchFamily="34" charset="0"/>
                <a:ea typeface="+mn-ea"/>
                <a:cs typeface="+mn-cs"/>
              </a:rPr>
              <a:t> degré ou dans un autre master si leur projet évolue. </a:t>
            </a:r>
          </a:p>
          <a:p>
            <a:endParaRPr lang="fr-FR" sz="1200" b="0" i="0" u="none" strike="noStrike" kern="1200" baseline="0" dirty="0">
              <a:solidFill>
                <a:schemeClr val="tx1"/>
              </a:solidFill>
              <a:latin typeface="Arial" pitchFamily="34" charset="0"/>
              <a:ea typeface="+mn-ea"/>
              <a:cs typeface="+mn-cs"/>
            </a:endParaRPr>
          </a:p>
          <a:p>
            <a:r>
              <a:rPr lang="fr-FR" sz="1200" b="0" i="0" u="none" strike="noStrike" kern="1200" baseline="0" dirty="0">
                <a:solidFill>
                  <a:schemeClr val="tx1"/>
                </a:solidFill>
                <a:latin typeface="Arial" pitchFamily="34" charset="0"/>
                <a:ea typeface="+mn-ea"/>
                <a:cs typeface="+mn-cs"/>
              </a:rPr>
              <a:t>un logo spécifique devrait les signaler ; elles seront rattachées aux universités mais il sera possible de les rechercher par le lycée partenaire également ; l’offre sera intégrée progressivement d’ici le 20 janvier. (25 parcours </a:t>
            </a:r>
            <a:r>
              <a:rPr lang="fr-FR" sz="1200" b="0" i="0" u="none" strike="noStrike" kern="1200" baseline="0" dirty="0" err="1">
                <a:solidFill>
                  <a:schemeClr val="tx1"/>
                </a:solidFill>
                <a:latin typeface="Arial" pitchFamily="34" charset="0"/>
                <a:ea typeface="+mn-ea"/>
                <a:cs typeface="+mn-cs"/>
              </a:rPr>
              <a:t>labéllisés</a:t>
            </a:r>
            <a:r>
              <a:rPr lang="fr-FR" sz="1200" b="0" i="0" u="none" strike="noStrike" kern="1200" baseline="0" dirty="0">
                <a:solidFill>
                  <a:schemeClr val="tx1"/>
                </a:solidFill>
                <a:latin typeface="Arial" pitchFamily="34" charset="0"/>
                <a:ea typeface="+mn-ea"/>
                <a:cs typeface="+mn-cs"/>
              </a:rPr>
              <a:t> dans 23 académies)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338998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fr-FR" dirty="0"/>
              <a:t>FFS</a:t>
            </a:r>
          </a:p>
          <a:p>
            <a:endParaRPr lang="fr-FR" dirty="0"/>
          </a:p>
          <a:p>
            <a:r>
              <a:rPr lang="fr-FR" dirty="0"/>
              <a:t>Formation d’une année dispensée au sein d’un établissement d’enseignement supérieur conduisant à un Diplôme d’établissement (DE) et conçues principalement dans un objectif d’insertion professionnelle et définie en lien avec les acteurs du monde professionnel et associatif et les administrations publiques. </a:t>
            </a:r>
          </a:p>
          <a:p>
            <a:r>
              <a:rPr lang="fr-FR" dirty="0"/>
              <a:t>Enseignements transversaux (tronc commun) et de spécialités correspondant à un parcours professionnel organisé dans une branche professionnelle ou secteur d’activité ainsi que des périodes de formation en milieu professionnelle de 12 à 16 semaines. </a:t>
            </a:r>
          </a:p>
          <a:p>
            <a:r>
              <a:rPr lang="fr-FR" dirty="0"/>
              <a:t>Sa validation donnera lieu à l’obtention de 60 crédits ECTS avec une possibilité de reprise d’études en 2eme année de cursus d’1 cycle de l’enseignement supérieur.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 en HDF : FFS Assistant administratif commercial et comptable à Boulogne-sur-Mer (62)  ou FFS Assistant designer graphique multimédia à Calais (62) proposées par l’université du Littoral. FFS</a:t>
            </a:r>
            <a:r>
              <a:rPr lang="fr-FR" sz="1200" baseline="0" dirty="0"/>
              <a:t> architecture et bâtiment CNAM </a:t>
            </a:r>
            <a:r>
              <a:rPr lang="fr-FR" sz="1200" baseline="0" dirty="0" err="1"/>
              <a:t>amiens</a:t>
            </a:r>
            <a:endParaRPr lang="fr-FR" sz="1200" dirty="0"/>
          </a:p>
          <a:p>
            <a:endParaRPr lang="fr-FR" dirty="0"/>
          </a:p>
          <a:p>
            <a:r>
              <a:rPr lang="fr-FR" dirty="0"/>
              <a:t>Paréo </a:t>
            </a:r>
          </a:p>
          <a:p>
            <a:endParaRPr lang="fr-FR" dirty="0"/>
          </a:p>
          <a:p>
            <a:r>
              <a:rPr lang="fr-FR" dirty="0"/>
              <a:t>Formation d’un an permettant aux bacheliers de préciser leur projet d’étude ou d’orientation professionnel en découvrant plusieurs disciplines, plusieurs cursus universitaires ou autres formations du 1</a:t>
            </a:r>
            <a:r>
              <a:rPr lang="fr-FR" baseline="30000" dirty="0"/>
              <a:t>er</a:t>
            </a:r>
            <a:r>
              <a:rPr lang="fr-FR" dirty="0"/>
              <a:t> cycle d’enseignement supérieur (comme les BTS). </a:t>
            </a:r>
          </a:p>
          <a:p>
            <a:endParaRPr lang="fr-FR" dirty="0"/>
          </a:p>
          <a:p>
            <a:r>
              <a:rPr lang="fr-FR" dirty="0"/>
              <a:t>La formation comprend un tronc commun et des parcours aux choix. </a:t>
            </a:r>
          </a:p>
          <a:p>
            <a:r>
              <a:rPr lang="fr-FR" dirty="0"/>
              <a:t>Un tronc commun composé de matières transversales visant à renforcer les compétences clefs des étudiants avant qu’ils ne choisissent un parcours . Obligatoire, le tronc commun se déroulera sur le 1</a:t>
            </a:r>
            <a:r>
              <a:rPr lang="fr-FR" baseline="30000" dirty="0"/>
              <a:t>er</a:t>
            </a:r>
            <a:r>
              <a:rPr lang="fr-FR" dirty="0"/>
              <a:t> semestre (ex : méthodologie, ateliers d’aide à l’orientation, anglais conversationnel, mise à niveau) </a:t>
            </a:r>
          </a:p>
          <a:p>
            <a:r>
              <a:rPr lang="fr-FR" dirty="0"/>
              <a:t>Les parcours comprendra 4 à 5 matières minimum. </a:t>
            </a:r>
          </a:p>
          <a:p>
            <a:r>
              <a:rPr lang="fr-FR" dirty="0"/>
              <a:t>Période d’immersion en entreprise de 4 </a:t>
            </a:r>
            <a:r>
              <a:rPr lang="fr-FR" dirty="0" err="1"/>
              <a:t>sem</a:t>
            </a:r>
            <a:r>
              <a:rPr lang="fr-FR" dirty="0"/>
              <a:t> minimum. </a:t>
            </a:r>
          </a:p>
          <a:p>
            <a:endParaRPr lang="fr-FR" dirty="0"/>
          </a:p>
          <a:p>
            <a:r>
              <a:rPr lang="fr-FR" dirty="0"/>
              <a:t>Diplôme universitaire ne donnant pas lieu à la validation de crédits ECTS. Permettra à l’étudiant de se positionner sur </a:t>
            </a:r>
            <a:r>
              <a:rPr lang="fr-FR" dirty="0" err="1"/>
              <a:t>Parcoursup</a:t>
            </a:r>
            <a:r>
              <a:rPr lang="fr-FR" dirty="0"/>
              <a:t> la rentrée suivante en mettant en avant les résultats obtenus dans le DE (validation avec mini 10/20)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14022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L’école de Maistrance recrute et forme de jeunes diplômés de Bac à Bac +2 pour devenir Sous officier de Marine</a:t>
            </a:r>
          </a:p>
          <a:p>
            <a:r>
              <a:rPr lang="fr-FR" dirty="0"/>
              <a:t>Il s’agit d’une formation militaire et maritime de 4 mois suivis d’une formations de métier de 6 à 10 mois dans 25 spécialités sur 2 campus de formations (Brest et </a:t>
            </a:r>
            <a:r>
              <a:rPr lang="fr-FR" dirty="0" err="1"/>
              <a:t>StMandrier</a:t>
            </a:r>
            <a:r>
              <a:rPr lang="fr-FR" dirty="0"/>
              <a:t>/Toulon) </a:t>
            </a:r>
          </a:p>
          <a:p>
            <a:r>
              <a:rPr lang="fr-FR" dirty="0"/>
              <a:t>Point de vigilance : il s’agit d’une procédure d’admission particulière associées à un processus de recrutement sous statut militaires donnant lieu par ailleurs à une reconnaissance de qualification professionnelle dans l’une des spécialités (Titre RNCP de </a:t>
            </a:r>
            <a:r>
              <a:rPr lang="fr-FR" dirty="0" err="1"/>
              <a:t>niv</a:t>
            </a:r>
            <a:r>
              <a:rPr lang="fr-FR" dirty="0"/>
              <a:t> 4)</a:t>
            </a:r>
          </a:p>
          <a:p>
            <a:endParaRPr lang="fr-FR" dirty="0"/>
          </a:p>
          <a:p>
            <a:r>
              <a:rPr lang="fr-FR" dirty="0"/>
              <a:t>Concrètement sur </a:t>
            </a:r>
            <a:r>
              <a:rPr lang="fr-FR" dirty="0" err="1"/>
              <a:t>Parcoursup</a:t>
            </a:r>
            <a:r>
              <a:rPr lang="fr-FR" dirty="0"/>
              <a:t>, le référencement de ces formations se fera selon les modalités de l’apprentissage en terme de gestion pour un recrutement au fil de l’eau, avec formulation d’un vœu unique et de 4 sous vœux dans les spécialités de métiers proposées cette année .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54977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statut de stagiaire de la formation professionnelle qui a été passé à 6 mois cette année. </a:t>
            </a:r>
          </a:p>
          <a:p>
            <a:r>
              <a:rPr lang="fr-FR" dirty="0"/>
              <a:t>RAPPEL : possibilité de candidater sur les formations par apprentissage tout à au long de la procédure. </a:t>
            </a:r>
          </a:p>
          <a:p>
            <a:r>
              <a:rPr lang="fr-FR" b="1" dirty="0"/>
              <a:t>La proposition d’admission PSUP n’est possible qu’après l’enregistrement du contrat d’apprentissage par l’établissement.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180901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Travail</a:t>
            </a:r>
            <a:r>
              <a:rPr lang="fr-FR" baseline="0" dirty="0"/>
              <a:t> en cours pour un affichage aléatoire des formations (jusqu’à présent  ce sont les formations avec le taux de pression le moins élevé qui apparaissent en premiers)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060210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18/01/2021</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xmlns=""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xmlns=""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18/01/2021</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18/01/2021</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18/01/2021</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18/01/2021</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18/01/2021</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18/01/2021</a:t>
            </a:fld>
            <a:endParaRPr lang="fr-FR" cap="all"/>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oncours-veto-postbac.f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messervices.etudiant.gouv.fr/"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education.gouv.fr/media/73008/download" TargetMode="External"/><Relationship Id="rId4" Type="http://schemas.openxmlformats.org/officeDocument/2006/relationships/hyperlink" Target="file:///C:\Users\hsaid\AppData\Local\Temp\psup21_calendrier_A3_04.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18/01/2021</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a:solidFill>
                  <a:srgbClr val="F28E65"/>
                </a:solidFill>
              </a:rPr>
              <a:t>Terminales2020-2021.fr </a:t>
            </a:r>
            <a:r>
              <a:rPr lang="fr-FR">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a:solidFill>
                  <a:srgbClr val="F28E65"/>
                </a:solidFill>
              </a:rPr>
              <a:t>Parcoursup.fr </a:t>
            </a:r>
            <a:r>
              <a:rPr lang="fr-FR">
                <a:solidFill>
                  <a:srgbClr val="0C5076"/>
                </a:solidFill>
              </a:rPr>
              <a:t>: plus de 17 000 fiches de formations détaillées</a:t>
            </a:r>
          </a:p>
        </p:txBody>
      </p:sp>
    </p:spTree>
    <p:extLst>
      <p:ext uri="{BB962C8B-B14F-4D97-AF65-F5344CB8AC3E}">
        <p14:creationId xmlns:p14="http://schemas.microsoft.com/office/powerpoint/2010/main" val="1479862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prendre contact avec les établissements pour connaitre les modalités de candidature</a:t>
            </a:r>
          </a:p>
        </p:txBody>
      </p:sp>
    </p:spTree>
    <p:extLst>
      <p:ext uri="{BB962C8B-B14F-4D97-AF65-F5344CB8AC3E}">
        <p14:creationId xmlns:p14="http://schemas.microsoft.com/office/powerpoint/2010/main" val="120575508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3306359"/>
          </a:xfrm>
        </p:spPr>
        <p:txBody>
          <a:bodyPr/>
          <a:lstStyle/>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lvl="0"/>
            <a:endParaRPr lang="fr-FR" sz="1800" dirty="0"/>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p>
          <a:p>
            <a:pPr marL="423450" lvl="1" indent="-171450"/>
            <a:r>
              <a:rPr lang="fr-FR" sz="1700" b="1" dirty="0">
                <a:solidFill>
                  <a:srgbClr val="0C5076"/>
                </a:solidFill>
              </a:rPr>
              <a:t>ECG</a:t>
            </a:r>
            <a:r>
              <a:rPr lang="fr-FR" sz="1700" dirty="0">
                <a:solidFill>
                  <a:srgbClr val="0C5076"/>
                </a:solidFill>
              </a:rPr>
              <a:t> : Lycée Jean Calvin à Noyon, Lycée Louis Thuillier et Lycée Madeleine </a:t>
            </a:r>
            <a:r>
              <a:rPr lang="fr-FR" sz="1700" dirty="0" err="1">
                <a:solidFill>
                  <a:srgbClr val="0C5076"/>
                </a:solidFill>
              </a:rPr>
              <a:t>Michelis</a:t>
            </a:r>
            <a:r>
              <a:rPr lang="fr-FR" sz="1700" dirty="0">
                <a:solidFill>
                  <a:srgbClr val="0C5076"/>
                </a:solidFill>
              </a:rPr>
              <a:t> à Amiens</a:t>
            </a:r>
          </a:p>
          <a:p>
            <a:pPr marL="423450" lvl="1" indent="-171450"/>
            <a:r>
              <a:rPr lang="fr-FR" sz="1700" b="1" dirty="0">
                <a:solidFill>
                  <a:srgbClr val="0C5076"/>
                </a:solidFill>
              </a:rPr>
              <a:t>MP2I</a:t>
            </a:r>
            <a:r>
              <a:rPr lang="fr-FR" sz="1700" dirty="0">
                <a:solidFill>
                  <a:srgbClr val="0C5076"/>
                </a:solidFill>
              </a:rPr>
              <a:t>  : Lycée Louis Thuillier à Amiens </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66657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982" y="900000"/>
            <a:ext cx="8649017" cy="720000"/>
          </a:xfrm>
        </p:spPr>
        <p:txBody>
          <a:bodyPr/>
          <a:lstStyle/>
          <a:p>
            <a:r>
              <a:rPr lang="fr-FR" sz="2400" dirty="0"/>
              <a:t>Les nouvelles formations accessibles à la rentrée 2021</a:t>
            </a:r>
          </a:p>
        </p:txBody>
      </p:sp>
      <p:sp>
        <p:nvSpPr>
          <p:cNvPr id="3" name="Espace réservé du contenu 2"/>
          <p:cNvSpPr>
            <a:spLocks noGrp="1"/>
          </p:cNvSpPr>
          <p:nvPr>
            <p:ph sz="quarter" idx="14"/>
          </p:nvPr>
        </p:nvSpPr>
        <p:spPr>
          <a:xfrm>
            <a:off x="134982" y="1289024"/>
            <a:ext cx="8874034" cy="3376028"/>
          </a:xfrm>
        </p:spPr>
        <p:txBody>
          <a:bodyPr/>
          <a:lstStyle/>
          <a:p>
            <a:pPr lvl="0"/>
            <a:r>
              <a:rPr lang="fr-FR" sz="1800" b="1" dirty="0">
                <a:solidFill>
                  <a:srgbClr val="F28E65"/>
                </a:solidFill>
              </a:rPr>
              <a:t>Les quatre Écoles nationales vétérinaires françaises </a:t>
            </a:r>
            <a:r>
              <a:rPr lang="fr-FR" sz="1800" dirty="0"/>
              <a:t>(ENV) </a:t>
            </a:r>
          </a:p>
          <a:p>
            <a:pPr lvl="0"/>
            <a:r>
              <a:rPr lang="fr-FR" sz="1800" dirty="0"/>
              <a:t>  L’inscription au concours s’effectue via </a:t>
            </a:r>
            <a:r>
              <a:rPr lang="fr-FR" sz="1800" dirty="0" err="1"/>
              <a:t>Parcoursup</a:t>
            </a:r>
            <a:r>
              <a:rPr lang="fr-FR" sz="1800" dirty="0"/>
              <a:t> :  </a:t>
            </a:r>
          </a:p>
          <a:p>
            <a:pPr marL="537750" lvl="1" indent="-285750"/>
            <a:r>
              <a:rPr lang="fr-FR" sz="1700" dirty="0">
                <a:solidFill>
                  <a:srgbClr val="0C5076"/>
                </a:solidFill>
              </a:rPr>
              <a:t>Saisie du vœu qui permet d’avoir un lien pour se connecter au site Concours Véto </a:t>
            </a:r>
            <a:r>
              <a:rPr lang="fr-FR" sz="1700" dirty="0" err="1">
                <a:solidFill>
                  <a:srgbClr val="0C5076"/>
                </a:solidFill>
              </a:rPr>
              <a:t>Post-Bac</a:t>
            </a:r>
            <a:r>
              <a:rPr lang="fr-FR" sz="1700" dirty="0">
                <a:solidFill>
                  <a:srgbClr val="0C5076"/>
                </a:solidFill>
              </a:rPr>
              <a:t> (</a:t>
            </a:r>
            <a:r>
              <a:rPr lang="fr-FR" sz="1700" dirty="0">
                <a:solidFill>
                  <a:srgbClr val="0C5076"/>
                </a:solidFill>
                <a:hlinkClick r:id="rId3">
                  <a:extLst>
                    <a:ext uri="{A12FA001-AC4F-418D-AE19-62706E023703}">
                      <ahyp:hlinkClr xmlns:ahyp="http://schemas.microsoft.com/office/drawing/2018/hyperlinkcolor" xmlns="" val="tx"/>
                    </a:ext>
                  </a:extLst>
                </a:hlinkClick>
              </a:rPr>
              <a:t>https://concours-veto-postbac.fr/</a:t>
            </a:r>
            <a:r>
              <a:rPr lang="fr-FR" sz="1700" dirty="0">
                <a:solidFill>
                  <a:srgbClr val="0C5076"/>
                </a:solidFill>
              </a:rPr>
              <a:t>) </a:t>
            </a:r>
          </a:p>
          <a:p>
            <a:pPr marL="537750" lvl="1" indent="-285750"/>
            <a:r>
              <a:rPr lang="fr-FR" sz="1700" dirty="0">
                <a:solidFill>
                  <a:srgbClr val="0C5076"/>
                </a:solidFill>
              </a:rPr>
              <a:t>Questionnaire de pré-orientation et certificat à déposer sur </a:t>
            </a:r>
            <a:r>
              <a:rPr lang="fr-FR" sz="1700" dirty="0" err="1">
                <a:solidFill>
                  <a:srgbClr val="0C5076"/>
                </a:solidFill>
              </a:rPr>
              <a:t>Parcoursup</a:t>
            </a:r>
            <a:r>
              <a:rPr lang="fr-FR" sz="1700" dirty="0">
                <a:solidFill>
                  <a:srgbClr val="0C5076"/>
                </a:solidFill>
              </a:rPr>
              <a:t> pour valider le vœu. </a:t>
            </a:r>
          </a:p>
          <a:p>
            <a:pPr marL="537750" lvl="1" indent="-285750"/>
            <a:r>
              <a:rPr lang="fr-FR" sz="1700" dirty="0">
                <a:solidFill>
                  <a:srgbClr val="0C5076"/>
                </a:solidFill>
              </a:rPr>
              <a:t>Frais de concours </a:t>
            </a:r>
          </a:p>
          <a:p>
            <a:pPr marL="537750" lvl="1" indent="-285750"/>
            <a:r>
              <a:rPr lang="fr-FR" sz="1700" dirty="0">
                <a:solidFill>
                  <a:srgbClr val="0C5076"/>
                </a:solidFill>
              </a:rPr>
              <a:t>Vœu multiple ENV (nombre de sous-</a:t>
            </a:r>
            <a:r>
              <a:rPr lang="fr-FR" sz="1700" dirty="0" err="1">
                <a:solidFill>
                  <a:srgbClr val="0C5076"/>
                </a:solidFill>
              </a:rPr>
              <a:t>voeux</a:t>
            </a:r>
            <a:r>
              <a:rPr lang="fr-FR" sz="1700" dirty="0">
                <a:solidFill>
                  <a:srgbClr val="0C5076"/>
                </a:solidFill>
              </a:rPr>
              <a:t> non comptabilisés dans la limite des 20 sous-vœux autorisés). </a:t>
            </a:r>
          </a:p>
          <a:p>
            <a:pPr lvl="0"/>
            <a:endParaRPr lang="fr-FR" sz="1800"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394974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433" y="900000"/>
            <a:ext cx="8554566" cy="720000"/>
          </a:xfrm>
        </p:spPr>
        <p:txBody>
          <a:bodyPr/>
          <a:lstStyle/>
          <a:p>
            <a:r>
              <a:rPr lang="fr-FR" sz="2400" dirty="0"/>
              <a:t>Les nouvelles formations accessibles à la rentrée 2021</a:t>
            </a:r>
          </a:p>
        </p:txBody>
      </p:sp>
      <p:sp>
        <p:nvSpPr>
          <p:cNvPr id="3" name="Espace réservé du contenu 2"/>
          <p:cNvSpPr>
            <a:spLocks noGrp="1"/>
          </p:cNvSpPr>
          <p:nvPr>
            <p:ph sz="quarter" idx="14"/>
          </p:nvPr>
        </p:nvSpPr>
        <p:spPr>
          <a:xfrm>
            <a:off x="243840" y="1326601"/>
            <a:ext cx="8554566" cy="3079936"/>
          </a:xfrm>
        </p:spPr>
        <p:txBody>
          <a:bodyPr/>
          <a:lstStyle/>
          <a:p>
            <a:pPr lvl="0"/>
            <a:r>
              <a:rPr lang="fr-FR" sz="1800" b="1" dirty="0">
                <a:solidFill>
                  <a:srgbClr val="F28E65"/>
                </a:solidFill>
              </a:rPr>
              <a:t>Les Parcours préparatoires au professorat des écoles </a:t>
            </a:r>
            <a:r>
              <a:rPr lang="fr-FR" sz="1800" dirty="0"/>
              <a:t>(PPPE)</a:t>
            </a:r>
          </a:p>
          <a:p>
            <a:r>
              <a:rPr lang="fr-FR" sz="1300" dirty="0">
                <a:solidFill>
                  <a:srgbClr val="0C5076"/>
                </a:solidFill>
              </a:rPr>
              <a:t>Le Parcours préparatoire au professorat des écoles (PPPE) est un parcours spécifique de Licence qui donne lieu à l’obtention d’une licence (180 ECTS) et comporte :</a:t>
            </a:r>
          </a:p>
          <a:p>
            <a:pPr marL="360000" lvl="2" indent="0">
              <a:buNone/>
            </a:pPr>
            <a:r>
              <a:rPr lang="fr-FR" sz="1100" dirty="0">
                <a:solidFill>
                  <a:srgbClr val="0C5076"/>
                </a:solidFill>
              </a:rPr>
              <a:t>- Des enseignements de culture générale et d’approfondissement disciplinaire dispensés en lycée ;</a:t>
            </a:r>
          </a:p>
          <a:p>
            <a:pPr marL="360000" lvl="2" indent="0">
              <a:buNone/>
            </a:pPr>
            <a:r>
              <a:rPr lang="fr-FR" sz="1100" dirty="0">
                <a:solidFill>
                  <a:srgbClr val="0C5076"/>
                </a:solidFill>
              </a:rPr>
              <a:t>- Des enseignements de spécialisation et d’approfondissement adossés à la recherche dispensés à l’université ;</a:t>
            </a:r>
          </a:p>
          <a:p>
            <a:pPr lvl="2">
              <a:buFontTx/>
              <a:buChar char="-"/>
            </a:pPr>
            <a:r>
              <a:rPr lang="fr-FR" sz="1100" dirty="0">
                <a:solidFill>
                  <a:srgbClr val="0C5076"/>
                </a:solidFill>
              </a:rPr>
              <a:t>Des stages d’observation et de pratique accompagnée à l’école primaire en première et seconde année de licence et un stage de mobilité internationale en troisième année de licence.</a:t>
            </a:r>
          </a:p>
          <a:p>
            <a:endParaRPr lang="fr-FR" sz="1400" dirty="0"/>
          </a:p>
          <a:p>
            <a:r>
              <a:rPr lang="fr-FR" sz="1400" dirty="0">
                <a:solidFill>
                  <a:srgbClr val="0C5076"/>
                </a:solidFill>
              </a:rPr>
              <a:t>Non sélective </a:t>
            </a:r>
          </a:p>
          <a:p>
            <a:pPr indent="-72000"/>
            <a:r>
              <a:rPr lang="fr-FR" sz="1300" dirty="0">
                <a:solidFill>
                  <a:srgbClr val="0C5076"/>
                </a:solidFill>
              </a:rPr>
              <a:t>Dans l’académie d’Amiens :</a:t>
            </a:r>
            <a:r>
              <a:rPr lang="fr-FR" sz="1300" dirty="0"/>
              <a:t> </a:t>
            </a:r>
            <a:r>
              <a:rPr lang="fr-FR" sz="1300" b="1" dirty="0">
                <a:solidFill>
                  <a:srgbClr val="0C5076"/>
                </a:solidFill>
              </a:rPr>
              <a:t>Licence - Arts-lettres-langues - Humanités </a:t>
            </a:r>
            <a:r>
              <a:rPr lang="fr-FR" sz="1300" dirty="0">
                <a:solidFill>
                  <a:srgbClr val="0C5076"/>
                </a:solidFill>
              </a:rPr>
              <a:t>- </a:t>
            </a:r>
            <a:r>
              <a:rPr lang="fr-FR" sz="1300" dirty="0"/>
              <a:t>Antenne de Beauvais / Lycée Félix Faure de Beauvais </a:t>
            </a:r>
            <a:endParaRPr lang="fr-FR" sz="1300" dirty="0">
              <a:solidFill>
                <a:srgbClr val="0C5076"/>
              </a:solidFill>
            </a:endParaRPr>
          </a:p>
          <a:p>
            <a:pPr lvl="0"/>
            <a:endParaRPr lang="fr-FR" sz="1800" dirty="0"/>
          </a:p>
          <a:p>
            <a:pPr marL="171450" lvl="0" indent="-171450">
              <a:buFont typeface="Arial" panose="020B0604020202020204" pitchFamily="34" charset="0"/>
              <a:buChar char="•"/>
            </a:pPr>
            <a:endParaRPr lang="fr-FR" sz="800"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344063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433" y="900000"/>
            <a:ext cx="8554566" cy="720000"/>
          </a:xfrm>
        </p:spPr>
        <p:txBody>
          <a:bodyPr/>
          <a:lstStyle/>
          <a:p>
            <a:r>
              <a:rPr lang="fr-FR" sz="2400" dirty="0"/>
              <a:t>Les nouvelles formations accessibles à la rentrée 2021</a:t>
            </a:r>
          </a:p>
        </p:txBody>
      </p:sp>
      <p:sp>
        <p:nvSpPr>
          <p:cNvPr id="3" name="Espace réservé du contenu 2"/>
          <p:cNvSpPr>
            <a:spLocks noGrp="1"/>
          </p:cNvSpPr>
          <p:nvPr>
            <p:ph sz="quarter" idx="14"/>
          </p:nvPr>
        </p:nvSpPr>
        <p:spPr>
          <a:xfrm>
            <a:off x="243840" y="1326600"/>
            <a:ext cx="8554566" cy="3456899"/>
          </a:xfrm>
        </p:spPr>
        <p:txBody>
          <a:bodyPr/>
          <a:lstStyle/>
          <a:p>
            <a:pPr lvl="0"/>
            <a:r>
              <a:rPr lang="fr-FR" sz="1800" b="1" dirty="0">
                <a:solidFill>
                  <a:srgbClr val="F28E65"/>
                </a:solidFill>
              </a:rPr>
              <a:t>Les Formations à bac+1 labellisées  </a:t>
            </a:r>
            <a:endParaRPr lang="fr-FR" sz="1800" dirty="0"/>
          </a:p>
          <a:p>
            <a:r>
              <a:rPr lang="fr-FR" sz="1300" dirty="0">
                <a:solidFill>
                  <a:srgbClr val="0C5076"/>
                </a:solidFill>
              </a:rPr>
              <a:t>Deux nouveaux diplômes d’établissement bac+1, qui </a:t>
            </a:r>
            <a:r>
              <a:rPr lang="fr-FR" sz="1300" dirty="0"/>
              <a:t>donnent droit à la bourse sur critères sociaux et qui permet aux bacheliers de préciser leur projet d’études ou professionnel : </a:t>
            </a:r>
          </a:p>
          <a:p>
            <a:pPr marL="285750" indent="-285750">
              <a:buFont typeface="Wingdings" panose="05000000000000000000" pitchFamily="2" charset="2"/>
              <a:buChar char="Ø"/>
            </a:pPr>
            <a:r>
              <a:rPr lang="fr-FR" sz="1300" b="1" dirty="0">
                <a:solidFill>
                  <a:srgbClr val="0C5076"/>
                </a:solidFill>
              </a:rPr>
              <a:t>Formation supérieur de spécialisation (FSS)</a:t>
            </a:r>
          </a:p>
          <a:p>
            <a:r>
              <a:rPr lang="fr-FR" sz="1300" dirty="0">
                <a:solidFill>
                  <a:srgbClr val="0C5076"/>
                </a:solidFill>
              </a:rPr>
              <a:t>Formation dispensé</a:t>
            </a:r>
            <a:r>
              <a:rPr lang="fr-FR" sz="1300" dirty="0"/>
              <a:t>e au sein d’un établissement d’enseignement supérieur conduisant à un Diplôme d’établissement </a:t>
            </a:r>
          </a:p>
          <a:p>
            <a:r>
              <a:rPr lang="fr-FR" sz="1300" dirty="0"/>
              <a:t>Objectif d’insertion professionnelle </a:t>
            </a:r>
          </a:p>
          <a:p>
            <a:r>
              <a:rPr lang="fr-FR" sz="1300" dirty="0"/>
              <a:t>Tronc commun + enseignements de spécialités liés à un parcours professionnel (secteur d’activité ou branche professionnelle) + PFMP </a:t>
            </a:r>
          </a:p>
          <a:p>
            <a:endParaRPr lang="fr-FR" sz="1300" dirty="0">
              <a:solidFill>
                <a:srgbClr val="0C5076"/>
              </a:solidFill>
            </a:endParaRPr>
          </a:p>
          <a:p>
            <a:pPr marL="285750" indent="-285750">
              <a:buFont typeface="Wingdings" panose="05000000000000000000" pitchFamily="2" charset="2"/>
              <a:buChar char="Ø"/>
            </a:pPr>
            <a:r>
              <a:rPr lang="fr-FR" sz="1300" b="1" dirty="0"/>
              <a:t>DU Passeport pour réussir et s’orienter (</a:t>
            </a:r>
            <a:r>
              <a:rPr lang="fr-FR" sz="1300" b="1" dirty="0" err="1"/>
              <a:t>PaRéo</a:t>
            </a:r>
            <a:r>
              <a:rPr lang="fr-FR" sz="1300" b="1" dirty="0"/>
              <a:t>)</a:t>
            </a:r>
            <a:endParaRPr lang="fr-FR" sz="1300" b="1" dirty="0">
              <a:solidFill>
                <a:srgbClr val="0C5076"/>
              </a:solidFill>
            </a:endParaRPr>
          </a:p>
          <a:p>
            <a:r>
              <a:rPr lang="fr-FR" sz="1300" dirty="0"/>
              <a:t>Formation permettant aux bacheliers de préciser leur projet d’étude ou professionnel </a:t>
            </a:r>
          </a:p>
          <a:p>
            <a:r>
              <a:rPr lang="fr-FR" sz="1300" dirty="0"/>
              <a:t>Tronc commun destiné à renforcer les compétences + parcours disciplinaires + période d’immersion en entreprise</a:t>
            </a:r>
            <a:endParaRPr lang="fr-FR" sz="1800" dirty="0"/>
          </a:p>
          <a:p>
            <a:pPr marL="171450" lvl="0" indent="-171450">
              <a:buFont typeface="Arial" panose="020B0604020202020204" pitchFamily="34" charset="0"/>
              <a:buChar char="•"/>
            </a:pPr>
            <a:endParaRPr lang="fr-FR" sz="800"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353904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433" y="900000"/>
            <a:ext cx="8554566" cy="720000"/>
          </a:xfrm>
        </p:spPr>
        <p:txBody>
          <a:bodyPr/>
          <a:lstStyle/>
          <a:p>
            <a:r>
              <a:rPr lang="fr-FR" sz="2400" dirty="0"/>
              <a:t>Les nouvelles formations accessibles à la rentrée 2021</a:t>
            </a:r>
          </a:p>
        </p:txBody>
      </p:sp>
      <p:sp>
        <p:nvSpPr>
          <p:cNvPr id="3" name="Espace réservé du contenu 2"/>
          <p:cNvSpPr>
            <a:spLocks noGrp="1"/>
          </p:cNvSpPr>
          <p:nvPr>
            <p:ph sz="quarter" idx="14"/>
          </p:nvPr>
        </p:nvSpPr>
        <p:spPr>
          <a:xfrm>
            <a:off x="243840" y="1326600"/>
            <a:ext cx="8554566" cy="3456899"/>
          </a:xfrm>
        </p:spPr>
        <p:txBody>
          <a:bodyPr/>
          <a:lstStyle/>
          <a:p>
            <a:pPr lvl="0"/>
            <a:r>
              <a:rPr lang="fr-FR" sz="1800" b="1" dirty="0">
                <a:solidFill>
                  <a:srgbClr val="F28E65"/>
                </a:solidFill>
              </a:rPr>
              <a:t>Les Formations militaires de l’Ecole de Maistrance </a:t>
            </a:r>
            <a:endParaRPr lang="fr-FR" sz="1800" dirty="0"/>
          </a:p>
          <a:p>
            <a:pPr marL="423450" lvl="1" indent="-171450"/>
            <a:r>
              <a:rPr lang="fr-FR" sz="1700" dirty="0">
                <a:solidFill>
                  <a:srgbClr val="0C5076"/>
                </a:solidFill>
              </a:rPr>
              <a:t>25 spécialités de formations (ex Technicien d’exploitation et de maintenance d’électrotechnique (ELECT) ou assistant de gestion et d’administration du personnel (GESTRH)</a:t>
            </a:r>
          </a:p>
          <a:p>
            <a:pPr marL="423450" lvl="1" indent="-171450"/>
            <a:r>
              <a:rPr lang="fr-FR" sz="1700" dirty="0">
                <a:solidFill>
                  <a:srgbClr val="0C5076"/>
                </a:solidFill>
              </a:rPr>
              <a:t>2 campus sur Brest et </a:t>
            </a:r>
            <a:r>
              <a:rPr lang="fr-FR" sz="1700" dirty="0" err="1">
                <a:solidFill>
                  <a:srgbClr val="0C5076"/>
                </a:solidFill>
              </a:rPr>
              <a:t>Saint-Mandier</a:t>
            </a:r>
            <a:r>
              <a:rPr lang="fr-FR" sz="1700" dirty="0">
                <a:solidFill>
                  <a:srgbClr val="0C5076"/>
                </a:solidFill>
              </a:rPr>
              <a:t>/Toulon</a:t>
            </a:r>
          </a:p>
          <a:p>
            <a:pPr marL="423450" lvl="1" indent="-171450"/>
            <a:r>
              <a:rPr lang="fr-FR" sz="1700" dirty="0">
                <a:solidFill>
                  <a:srgbClr val="0C5076"/>
                </a:solidFill>
              </a:rPr>
              <a:t>Procédure d’admission </a:t>
            </a:r>
            <a:r>
              <a:rPr lang="fr-FR" sz="1700" dirty="0" err="1">
                <a:solidFill>
                  <a:srgbClr val="0C5076"/>
                </a:solidFill>
              </a:rPr>
              <a:t>Parcoursup</a:t>
            </a:r>
            <a:r>
              <a:rPr lang="fr-FR" sz="1700" dirty="0">
                <a:solidFill>
                  <a:srgbClr val="0C5076"/>
                </a:solidFill>
              </a:rPr>
              <a:t> associée à un processus de recrutement sous statut militaire</a:t>
            </a:r>
          </a:p>
          <a:p>
            <a:pPr marL="423450" lvl="1" indent="-171450"/>
            <a:r>
              <a:rPr lang="fr-FR" sz="1700" dirty="0">
                <a:solidFill>
                  <a:srgbClr val="0C5076"/>
                </a:solidFill>
              </a:rPr>
              <a:t>Recrutement au fil de l’eau avec formulation d’un vœu unique et de 4 sous-vœux dans les spécialités de métiers. </a:t>
            </a:r>
          </a:p>
          <a:p>
            <a:pPr lvl="0"/>
            <a:endParaRPr lang="fr-FR" sz="1800"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179792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a:t>Près de 5 000 formations en apprentissage disponibles en STS, IUT, Mentions complémentaires…</a:t>
            </a:r>
          </a:p>
          <a:p>
            <a:pPr marL="285750" lvl="1" indent="-285750">
              <a:lnSpc>
                <a:spcPct val="110000"/>
              </a:lnSpc>
              <a:defRPr/>
            </a:pPr>
            <a:r>
              <a:rPr lang="fr-FR" sz="1600" b="1" dirty="0">
                <a:solidFill>
                  <a:srgbClr val="ED7454"/>
                </a:solidFill>
              </a:rPr>
              <a:t>Etre étudiant apprenti 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Tree>
    <p:extLst>
      <p:ext uri="{BB962C8B-B14F-4D97-AF65-F5344CB8AC3E}">
        <p14:creationId xmlns:p14="http://schemas.microsoft.com/office/powerpoint/2010/main" val="338852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val="476588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18/01/2021</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a:t>Parcoursup 2021 en 3 étapes</a:t>
            </a:r>
          </a:p>
          <a:p>
            <a:endParaRPr lang="fr-FR" sz="3600"/>
          </a:p>
          <a:p>
            <a:r>
              <a:rPr lang="fr-FR" sz="240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dirty="0">
                <a:solidFill>
                  <a:srgbClr val="ED7454"/>
                </a:solidFill>
              </a:rPr>
              <a:t>La formation </a:t>
            </a:r>
            <a:r>
              <a:rPr lang="fr-FR" sz="1200" dirty="0"/>
              <a:t>: les contenus et l’organisation des enseignements, les langues et options, les dispositifs pédagogiques, les éventuels frais, modalités et calendrier des épreuves écrites/orales prévues par certaines formations sélectives</a:t>
            </a:r>
            <a:br>
              <a:rPr lang="fr-FR" sz="1200" dirty="0"/>
            </a:br>
            <a:endParaRPr lang="fr-FR" sz="800" dirty="0"/>
          </a:p>
          <a:p>
            <a:pPr marL="171450" lvl="0" indent="-171450">
              <a:buClr>
                <a:srgbClr val="ED7454"/>
              </a:buClr>
              <a:buFont typeface="Arial" panose="020B0604020202020204" pitchFamily="34" charset="0"/>
              <a:buChar char="•"/>
            </a:pPr>
            <a:r>
              <a:rPr lang="fr-FR" sz="1200" b="1" dirty="0">
                <a:solidFill>
                  <a:srgbClr val="ED7454"/>
                </a:solidFill>
              </a:rPr>
              <a:t>Les connaissances et compétences attendues </a:t>
            </a:r>
            <a:r>
              <a:rPr lang="fr-FR" sz="1200" dirty="0"/>
              <a:t>: attendus nationaux, attendus complémentaires</a:t>
            </a:r>
            <a:endParaRPr lang="fr-FR" sz="1200" dirty="0">
              <a:cs typeface="Arial"/>
            </a:endParaRPr>
          </a:p>
          <a:p>
            <a:pPr marL="182245" lvl="0">
              <a:buClr>
                <a:srgbClr val="ED7454"/>
              </a:buClr>
            </a:pPr>
            <a:r>
              <a:rPr lang="fr-FR" sz="1200" b="1" u="sng" dirty="0"/>
              <a:t>Une rubrique « Bac 2021 » : des conseils sur les spécialités et options recommandées par les formations pour réussir </a:t>
            </a:r>
            <a:br>
              <a:rPr lang="fr-FR" sz="1200" b="1" u="sng" dirty="0"/>
            </a:br>
            <a:endParaRPr lang="fr-FR" sz="800" b="1" u="sng" dirty="0">
              <a:solidFill>
                <a:srgbClr val="F28E65"/>
              </a:solidFill>
              <a:cs typeface="Arial"/>
            </a:endParaRPr>
          </a:p>
          <a:p>
            <a:pPr marL="171450" lvl="0" indent="-171450">
              <a:buClr>
                <a:srgbClr val="ED7454"/>
              </a:buClr>
              <a:buFont typeface="Arial" panose="020B0604020202020204" pitchFamily="34" charset="0"/>
              <a:buChar char="•"/>
            </a:pPr>
            <a:r>
              <a:rPr lang="fr-FR" sz="1200" b="1" dirty="0">
                <a:solidFill>
                  <a:srgbClr val="ED7454"/>
                </a:solidFill>
              </a:rPr>
              <a:t>Les critères généraux d’examen des vœux</a:t>
            </a:r>
            <a:r>
              <a:rPr lang="fr-FR" sz="1200" b="1" dirty="0"/>
              <a:t> </a:t>
            </a:r>
            <a:r>
              <a:rPr lang="fr-FR" sz="1200" dirty="0"/>
              <a:t>pris en compte pour l’analyse du dossier (résultats académiques, compétences académiques, savoir-être, motivation et cohérence du projet ….)</a:t>
            </a:r>
            <a:endParaRPr lang="fr-FR" sz="1200" dirty="0">
              <a:cs typeface="Arial"/>
            </a:endParaRPr>
          </a:p>
          <a:p>
            <a:pPr marL="182245">
              <a:buClr>
                <a:srgbClr val="ED7454"/>
              </a:buClr>
            </a:pPr>
            <a:r>
              <a:rPr lang="fr-FR" sz="1200" u="sng" dirty="0"/>
              <a:t>Des informations sur le processus d’examen des vœux </a:t>
            </a:r>
            <a:r>
              <a:rPr lang="fr-FR" sz="1200" dirty="0"/>
              <a:t>: explications sur le fonctionnement d’une commission d’examen des vœux, informations sur les taux légaux mis en œuvre  (ex : taux minimum de lycéens boursiers admis)</a:t>
            </a:r>
            <a:br>
              <a:rPr lang="fr-FR" sz="1200" dirty="0"/>
            </a:br>
            <a:endParaRPr lang="fr-FR" sz="800" dirty="0">
              <a:cs typeface="Arial"/>
            </a:endParaRPr>
          </a:p>
          <a:p>
            <a:pPr marL="171450" indent="-171450">
              <a:buClr>
                <a:srgbClr val="ED7454"/>
              </a:buClr>
              <a:buFont typeface="Arial" panose="020B0604020202020204" pitchFamily="34" charset="0"/>
              <a:buChar char="•"/>
            </a:pPr>
            <a:r>
              <a:rPr lang="fr-FR" sz="1200" b="1" dirty="0">
                <a:solidFill>
                  <a:srgbClr val="ED7454"/>
                </a:solidFill>
              </a:rPr>
              <a:t>Les débouchés </a:t>
            </a:r>
            <a:r>
              <a:rPr lang="fr-FR" sz="1200" dirty="0"/>
              <a:t>: possibilités de poursuite d’études et, à partir du 20 janvier 2021, des indicateurs calculés au niveau national en termes de réussite et d’insertion professionnelle </a:t>
            </a:r>
            <a:endParaRPr lang="fr-FR" sz="1200" dirty="0">
              <a:cs typeface="Arial"/>
            </a:endParaRPr>
          </a:p>
          <a:p>
            <a:pPr marL="171450" indent="-171450">
              <a:buClr>
                <a:srgbClr val="ED7454"/>
              </a:buClr>
              <a:buFont typeface="Arial" panose="020B0604020202020204" pitchFamily="34" charset="0"/>
              <a:buChar char="•"/>
            </a:pPr>
            <a:r>
              <a:rPr lang="fr-FR" sz="1200" b="1" dirty="0">
                <a:solidFill>
                  <a:srgbClr val="ED7454"/>
                </a:solidFill>
              </a:rPr>
              <a:t>Les contacts des référents de la formation </a:t>
            </a:r>
            <a:r>
              <a:rPr lang="fr-FR" sz="1200" dirty="0"/>
              <a:t>(référent handicap, responsable pédagogique, étudiants ambassadeurs…)</a:t>
            </a:r>
            <a:endParaRPr lang="fr-FR" sz="1200" dirty="0">
              <a:cs typeface="Arial"/>
            </a:endParaRPr>
          </a:p>
          <a:p>
            <a:pPr marL="171450" lvl="0" indent="-171450">
              <a:buClr>
                <a:srgbClr val="ED7454"/>
              </a:buClr>
              <a:buFont typeface="Arial" panose="020B0604020202020204" pitchFamily="34" charset="0"/>
              <a:buChar char="•"/>
            </a:pPr>
            <a:r>
              <a:rPr lang="fr-FR" sz="1200" b="1" dirty="0">
                <a:solidFill>
                  <a:srgbClr val="ED7454"/>
                </a:solidFill>
              </a:rPr>
              <a:t>Les dates des Journées portes ouvertes ou journées d’immersion</a:t>
            </a:r>
            <a:endParaRPr lang="fr-FR" sz="1200" b="1" dirty="0">
              <a:solidFill>
                <a:srgbClr val="ED7454"/>
              </a:solidFill>
              <a:cs typeface="Arial"/>
            </a:endParaRPr>
          </a:p>
          <a:p>
            <a:pPr marL="171450" indent="-171450">
              <a:buClr>
                <a:srgbClr val="ED7454"/>
              </a:buClr>
              <a:buFont typeface="Arial" panose="020B0604020202020204" pitchFamily="34" charset="0"/>
              <a:buChar char="•"/>
            </a:pPr>
            <a:r>
              <a:rPr lang="fr-FR" sz="1200" b="1" dirty="0">
                <a:solidFill>
                  <a:srgbClr val="ED7454"/>
                </a:solidFill>
              </a:rPr>
              <a:t>Les chiffres clés  :  </a:t>
            </a:r>
            <a:r>
              <a:rPr lang="fr-FR" sz="1200" dirty="0"/>
              <a:t>l’admission en 2020, le nombre de places en 2021 (à partir du 20 janvier 2021)</a:t>
            </a:r>
            <a:endParaRPr lang="fr-FR" sz="12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20</a:t>
            </a:fld>
            <a:endParaRPr lang="fr-FR"/>
          </a:p>
        </p:txBody>
      </p:sp>
    </p:spTree>
    <p:extLst>
      <p:ext uri="{BB962C8B-B14F-4D97-AF65-F5344CB8AC3E}">
        <p14:creationId xmlns:p14="http://schemas.microsoft.com/office/powerpoint/2010/main" val="220478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nationaux) avec parfois 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Tree>
    <p:extLst>
      <p:ext uri="{BB962C8B-B14F-4D97-AF65-F5344CB8AC3E}">
        <p14:creationId xmlns:p14="http://schemas.microsoft.com/office/powerpoint/2010/main" val="29668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23</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Parcoursup)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25</a:t>
            </a:fld>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et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val="346394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val="248353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val="2666502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p>
          <a:p>
            <a:pPr marL="171450" indent="-171450">
              <a:buFont typeface="Arial" panose="020B0604020202020204" pitchFamily="34" charset="0"/>
              <a:buChar char="•"/>
            </a:pP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val="170299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18/01/2021</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179512" y="1275607"/>
            <a:ext cx="7920880" cy="3865674"/>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conseils pour bien se préparer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principes clés de Parcoursup</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Parcoursup 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a:latin typeface="Arial"/>
                <a:cs typeface="Arial"/>
              </a:rPr>
              <a:t>Les formations dont </a:t>
            </a:r>
            <a:r>
              <a:rPr lang="fr-FR" sz="1800" b="1" u="sng">
                <a:latin typeface="Arial"/>
                <a:cs typeface="Arial"/>
              </a:rPr>
              <a:t>le nombre de sous-vœux n’est pas limité : </a:t>
            </a:r>
            <a:endParaRPr lang="fr-FR" sz="1800" b="1"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a:solidFill>
                  <a:srgbClr val="F28E65"/>
                </a:solidFill>
              </a:rPr>
              <a:t>Les IFSI </a:t>
            </a:r>
            <a:r>
              <a:rPr lang="fr-FR" sz="1600">
                <a:solidFill>
                  <a:srgbClr val="3D566E"/>
                </a:solidFill>
              </a:rPr>
              <a:t>(Instituts de Formation en Soins Infirmiers) et </a:t>
            </a:r>
            <a:r>
              <a:rPr lang="fr-FR" sz="1600" b="1">
                <a:solidFill>
                  <a:srgbClr val="F28E65"/>
                </a:solidFill>
              </a:rPr>
              <a:t>les instituts d'orthophonie, orthoptie et audioprothèse </a:t>
            </a:r>
            <a:r>
              <a:rPr lang="fr-FR" sz="1600">
                <a:solidFill>
                  <a:srgbClr val="3D566E"/>
                </a:solidFill>
              </a:rPr>
              <a:t>regroupés à </a:t>
            </a:r>
            <a:r>
              <a:rPr lang="fr-FR" sz="1600" b="1">
                <a:solidFill>
                  <a:srgbClr val="F28E65"/>
                </a:solidFill>
              </a:rPr>
              <a:t>l’échelle territoriale</a:t>
            </a:r>
            <a:r>
              <a:rPr lang="fr-FR" sz="1600">
                <a:solidFill>
                  <a:srgbClr val="3D566E"/>
                </a:solidFill>
              </a:rPr>
              <a:t>. A noter </a:t>
            </a:r>
            <a:r>
              <a:rPr lang="fr-FR" sz="1600" b="1">
                <a:solidFill>
                  <a:srgbClr val="3D566E"/>
                </a:solidFill>
              </a:rPr>
              <a:t>: </a:t>
            </a:r>
            <a:r>
              <a:rPr lang="fr-FR" sz="1600" b="1">
                <a:solidFill>
                  <a:srgbClr val="F28E65"/>
                </a:solidFill>
              </a:rPr>
              <a:t>limitation de 5 vœux multiples maximum par filière </a:t>
            </a:r>
          </a:p>
          <a:p>
            <a:pPr marL="171450" lvl="0" indent="-171450">
              <a:buFont typeface="Arial" panose="020B0604020202020204" pitchFamily="34" charset="0"/>
              <a:buChar char="•"/>
            </a:pPr>
            <a:r>
              <a:rPr lang="fr-FR" sz="1600" b="1">
                <a:solidFill>
                  <a:srgbClr val="F28E65"/>
                </a:solidFill>
              </a:rPr>
              <a:t>Les EFTS </a:t>
            </a:r>
            <a:r>
              <a:rPr lang="fr-FR" sz="1600"/>
              <a:t>(Etablissements de Formation en Travail Social) </a:t>
            </a:r>
            <a:r>
              <a:rPr lang="fr-FR" sz="1600">
                <a:solidFill>
                  <a:srgbClr val="3D566E"/>
                </a:solidFill>
              </a:rPr>
              <a:t>regroupés par </a:t>
            </a:r>
            <a:r>
              <a:rPr lang="fr-FR" sz="1600" b="1">
                <a:solidFill>
                  <a:srgbClr val="F28E65"/>
                </a:solidFill>
              </a:rPr>
              <a:t>diplôme d’Etat à l’échelle nationale </a:t>
            </a:r>
            <a:endParaRPr lang="fr-FR" sz="1600">
              <a:solidFill>
                <a:srgbClr val="3D566E"/>
              </a:solidFill>
            </a:endParaRPr>
          </a:p>
          <a:p>
            <a:pPr marL="171450" lvl="0" indent="-171450">
              <a:buFont typeface="Arial" panose="020B0604020202020204" pitchFamily="34" charset="0"/>
              <a:buChar char="•"/>
            </a:pPr>
            <a:r>
              <a:rPr lang="fr-FR" sz="1600" b="1">
                <a:solidFill>
                  <a:srgbClr val="F28E65"/>
                </a:solidFill>
              </a:rPr>
              <a:t>Les écoles d'ingénieurs et de commerce/management </a:t>
            </a:r>
            <a:r>
              <a:rPr lang="fr-FR" sz="1600">
                <a:solidFill>
                  <a:srgbClr val="3D566E"/>
                </a:solidFill>
              </a:rPr>
              <a:t>regroupées </a:t>
            </a:r>
            <a:r>
              <a:rPr lang="fr-FR" sz="1600" b="1">
                <a:solidFill>
                  <a:srgbClr val="F28E65"/>
                </a:solidFill>
              </a:rPr>
              <a:t>en réseau </a:t>
            </a:r>
            <a:r>
              <a:rPr lang="fr-FR" sz="1600">
                <a:solidFill>
                  <a:srgbClr val="3D566E"/>
                </a:solidFill>
              </a:rPr>
              <a:t>et qui </a:t>
            </a:r>
            <a:r>
              <a:rPr lang="fr-FR" sz="1600" b="1">
                <a:solidFill>
                  <a:srgbClr val="F28E65"/>
                </a:solidFill>
              </a:rPr>
              <a:t>recrutent sur concours commun </a:t>
            </a:r>
          </a:p>
          <a:p>
            <a:pPr marL="171450" lvl="0" indent="-171450">
              <a:buFont typeface="Arial" panose="020B0604020202020204" pitchFamily="34" charset="0"/>
              <a:buChar char="•"/>
            </a:pPr>
            <a:r>
              <a:rPr lang="fr-FR" sz="1600" b="1">
                <a:solidFill>
                  <a:srgbClr val="F28E65"/>
                </a:solidFill>
              </a:rPr>
              <a:t>Le réseau des Sciences Po / IEP </a:t>
            </a:r>
            <a:r>
              <a:rPr lang="fr-FR" sz="1600">
                <a:solidFill>
                  <a:srgbClr val="3D566E"/>
                </a:solidFill>
              </a:rPr>
              <a:t>(Aix, Lille, Lyon, Rennes, Saint-Germain-en-Laye, Strasbourg et Toulouse) et </a:t>
            </a:r>
            <a:r>
              <a:rPr lang="fr-FR" sz="1600" b="1">
                <a:solidFill>
                  <a:srgbClr val="F28E65"/>
                </a:solidFill>
              </a:rPr>
              <a:t>Sciences Po / IEP Paris </a:t>
            </a:r>
          </a:p>
          <a:p>
            <a:pPr marL="171450" lvl="0" indent="-171450">
              <a:buFont typeface="Arial" panose="020B0604020202020204" pitchFamily="34" charset="0"/>
              <a:buChar char="•"/>
            </a:pPr>
            <a:r>
              <a:rPr lang="fr-FR" sz="1600" b="1">
                <a:solidFill>
                  <a:srgbClr val="F28E65"/>
                </a:solidFill>
              </a:rPr>
              <a:t> Les parcours spécifiques "accès santé" (PASS) en Ile-de-France </a:t>
            </a:r>
            <a:r>
              <a:rPr lang="fr-FR" sz="1600">
                <a:solidFill>
                  <a:srgbClr val="3D566E"/>
                </a:solidFill>
              </a:rPr>
              <a:t>regroupés à l’échelle régionale </a:t>
            </a:r>
          </a:p>
          <a:p>
            <a:pPr marL="171450" indent="-171450">
              <a:buFont typeface="Arial" panose="020B0604020202020204" pitchFamily="34" charset="0"/>
              <a:buChar char="•"/>
            </a:pPr>
            <a:r>
              <a:rPr lang="fr-FR" sz="1600" b="1">
                <a:solidFill>
                  <a:srgbClr val="F28E65"/>
                </a:solidFill>
              </a:rPr>
              <a:t>Le concours commun des écoles nationales vétérinaires </a:t>
            </a:r>
            <a:r>
              <a:rPr lang="fr-FR" sz="1400" b="1">
                <a:solidFill>
                  <a:srgbClr val="F28E65"/>
                </a:solidFill>
              </a:rPr>
              <a:t>   </a:t>
            </a:r>
            <a:endParaRPr lang="fr-FR" sz="1400" b="1">
              <a:solidFill>
                <a:srgbClr val="F28E65"/>
              </a:solidFill>
              <a:cs typeface="Arial"/>
            </a:endParaRPr>
          </a:p>
          <a:p>
            <a:endParaRPr lang="fr-FR"/>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val="200735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11 mars inclus</a:t>
            </a:r>
          </a:p>
        </p:txBody>
      </p:sp>
    </p:spTree>
    <p:extLst>
      <p:ext uri="{BB962C8B-B14F-4D97-AF65-F5344CB8AC3E}">
        <p14:creationId xmlns:p14="http://schemas.microsoft.com/office/powerpoint/2010/main" val="1943004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i="1" kern="0" dirty="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Tree>
    <p:extLst>
      <p:ext uri="{BB962C8B-B14F-4D97-AF65-F5344CB8AC3E}">
        <p14:creationId xmlns:p14="http://schemas.microsoft.com/office/powerpoint/2010/main" val="32765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Focus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dirty="0">
                <a:solidFill>
                  <a:srgbClr val="F28E65"/>
                </a:solidFill>
              </a:rPr>
              <a:t>Secteur géographique Ile-de-France </a:t>
            </a:r>
            <a:r>
              <a:rPr lang="fr-FR" sz="1400" dirty="0">
                <a:solidFill>
                  <a:srgbClr val="3D566E"/>
                </a:solidFill>
              </a:rPr>
              <a:t>: </a:t>
            </a:r>
            <a:r>
              <a:rPr lang="fr-FR" sz="1800" dirty="0"/>
              <a:t>il n’est fait </a:t>
            </a:r>
            <a:r>
              <a:rPr lang="fr-FR" sz="1800" b="1" dirty="0">
                <a:solidFill>
                  <a:srgbClr val="F28E65"/>
                </a:solidFill>
              </a:rPr>
              <a:t>aucune distinction </a:t>
            </a:r>
            <a:r>
              <a:rPr lang="fr-FR" sz="1800" dirty="0"/>
              <a:t>entre les 3 académies de Créteil, Paris et Versailles. </a:t>
            </a:r>
            <a:endParaRPr lang="fr-FR" sz="1400" dirty="0"/>
          </a:p>
          <a:p>
            <a:endParaRPr lang="fr-FR" sz="1800" b="1" dirty="0">
              <a:solidFill>
                <a:srgbClr val="F28E65"/>
              </a:solidFill>
            </a:endParaRPr>
          </a:p>
          <a:p>
            <a:r>
              <a:rPr lang="fr-FR" sz="1800" b="1" dirty="0">
                <a:solidFill>
                  <a:srgbClr val="F28E65"/>
                </a:solidFill>
              </a:rPr>
              <a:t>Par exception, sont considérés comme « résidant dans l’académie » où se situe la licence demandée </a:t>
            </a:r>
            <a:r>
              <a:rPr lang="fr-FR" sz="1100" b="1" dirty="0">
                <a:solidFill>
                  <a:srgbClr val="3D566E"/>
                </a:solidFill>
              </a:rPr>
              <a:t>:</a:t>
            </a:r>
          </a:p>
          <a:p>
            <a:r>
              <a:rPr lang="fr-FR" sz="1400" dirty="0">
                <a:solidFill>
                  <a:srgbClr val="EC130E"/>
                </a:solidFill>
              </a:rPr>
              <a:t>&gt;</a:t>
            </a:r>
            <a:r>
              <a:rPr lang="fr-FR" sz="1400" dirty="0"/>
              <a:t> </a:t>
            </a:r>
            <a:r>
              <a:rPr lang="fr-FR" sz="1400" b="1" dirty="0"/>
              <a:t>Les candidats qui souhaitent accéder à une mention de licence qui n’est pas dispensée dans leur académie de résidence </a:t>
            </a:r>
          </a:p>
          <a:p>
            <a:r>
              <a:rPr lang="fr-FR" sz="1400" dirty="0">
                <a:solidFill>
                  <a:srgbClr val="EC130E"/>
                </a:solidFill>
              </a:rPr>
              <a:t>&gt;</a:t>
            </a:r>
            <a:r>
              <a:rPr lang="fr-FR" sz="1400" dirty="0"/>
              <a:t> Les candidats ressortissants français ou ressortissants d’un État membre de l’Union européenne qui sont établis hors de France </a:t>
            </a:r>
          </a:p>
          <a:p>
            <a:r>
              <a:rPr lang="fr-FR" sz="1400" dirty="0">
                <a:solidFill>
                  <a:srgbClr val="EC130E"/>
                </a:solidFill>
              </a:rPr>
              <a:t>&gt;</a:t>
            </a:r>
            <a:r>
              <a:rPr lang="fr-FR" sz="1400" dirty="0"/>
              <a:t> Les candidats préparant ou ayant obtenu le baccalauréat français au cours de l’année scolaire dans un centre d’examen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Tree>
    <p:extLst>
      <p:ext uri="{BB962C8B-B14F-4D97-AF65-F5344CB8AC3E}">
        <p14:creationId xmlns:p14="http://schemas.microsoft.com/office/powerpoint/2010/main" val="423862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Tree>
    <p:extLst>
      <p:ext uri="{BB962C8B-B14F-4D97-AF65-F5344CB8AC3E}">
        <p14:creationId xmlns:p14="http://schemas.microsoft.com/office/powerpoint/2010/main" val="164533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inclus</a:t>
            </a:r>
          </a:p>
        </p:txBody>
      </p:sp>
    </p:spTree>
    <p:extLst>
      <p:ext uri="{BB962C8B-B14F-4D97-AF65-F5344CB8AC3E}">
        <p14:creationId xmlns:p14="http://schemas.microsoft.com/office/powerpoint/2010/main" val="285046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inclus</a:t>
            </a:r>
          </a:p>
        </p:txBody>
      </p:sp>
    </p:spTree>
    <p:extLst>
      <p:ext uri="{BB962C8B-B14F-4D97-AF65-F5344CB8AC3E}">
        <p14:creationId xmlns:p14="http://schemas.microsoft.com/office/powerpoint/2010/main" val="244269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inclus</a:t>
            </a:r>
          </a:p>
        </p:txBody>
      </p:sp>
    </p:spTree>
    <p:extLst>
      <p:ext uri="{BB962C8B-B14F-4D97-AF65-F5344CB8AC3E}">
        <p14:creationId xmlns:p14="http://schemas.microsoft.com/office/powerpoint/2010/main" val="173126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5 conseils pour bien se préparer</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a:t>
            </a:r>
            <a:r>
              <a:rPr lang="fr-FR" sz="1600" b="1" dirty="0"/>
              <a:t>pour s’informer et préparer son projet d’orientation</a:t>
            </a: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participer aux salons, tchats Parcoursup, journées portes ouvertes, organisés en présentiel ou en ligne</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Aborder sereinement </a:t>
            </a:r>
            <a:r>
              <a:rPr lang="fr-FR" sz="1600" b="1" dirty="0"/>
              <a:t>la phase d’admission qui débute le 27 mai </a:t>
            </a:r>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75" y="4011910"/>
            <a:ext cx="21600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4023138"/>
            <a:ext cx="28646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2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est 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8 avril inclus</a:t>
            </a:r>
          </a:p>
        </p:txBody>
      </p:sp>
    </p:spTree>
    <p:extLst>
      <p:ext uri="{BB962C8B-B14F-4D97-AF65-F5344CB8AC3E}">
        <p14:creationId xmlns:p14="http://schemas.microsoft.com/office/powerpoint/2010/main" val="1790663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bulletins scolaires et notes du baccalauréat remontés automatiquement </a:t>
            </a:r>
            <a:r>
              <a:rPr lang="fr-FR"/>
              <a:t/>
            </a:r>
            <a:br>
              <a:rPr lang="fr-FR"/>
            </a:br>
            <a:r>
              <a:rPr lang="fr-FR"/>
              <a:t/>
            </a:r>
            <a:br>
              <a:rPr lang="fr-FR"/>
            </a:br>
            <a:endParaRPr lang="fr-FR"/>
          </a:p>
        </p:txBody>
      </p:sp>
      <p:sp>
        <p:nvSpPr>
          <p:cNvPr id="3" name="Espace réservé du contenu 2"/>
          <p:cNvSpPr>
            <a:spLocks noGrp="1"/>
          </p:cNvSpPr>
          <p:nvPr>
            <p:ph sz="quarter" idx="14"/>
          </p:nvPr>
        </p:nvSpPr>
        <p:spPr>
          <a:xfrm>
            <a:off x="354136" y="1342894"/>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trimestres (ou 1</a:t>
            </a:r>
            <a:r>
              <a:rPr lang="fr-FR" sz="1600" baseline="30000" dirty="0">
                <a:solidFill>
                  <a:srgbClr val="0C5076"/>
                </a:solidFill>
              </a:rPr>
              <a:t>er</a:t>
            </a:r>
            <a:r>
              <a:rPr lang="fr-FR" sz="1600" dirty="0">
                <a:solidFill>
                  <a:srgbClr val="0C5076"/>
                </a:solidFill>
              </a:rPr>
              <a:t> semestre), 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dirty="0">
                <a:solidFill>
                  <a:srgbClr val="0C5076"/>
                </a:solidFill>
              </a:rPr>
              <a:t>Rappel : dans le cadre de la crise sanitaire, les notes des épreuves anticipées de français et des évaluations communes de fin de 1ère sont remplacées par les moyennes des bulletins scolaires.</a:t>
            </a:r>
          </a:p>
          <a:p>
            <a:pPr lvl="1" indent="0" defTabSz="457200">
              <a:spcBef>
                <a:spcPct val="20000"/>
              </a:spcBef>
              <a:spcAft>
                <a:spcPts val="0"/>
              </a:spcAft>
              <a:buClr>
                <a:srgbClr val="FF0000"/>
              </a:buClr>
              <a:buSzPct val="100000"/>
              <a:buNone/>
              <a:defRPr/>
            </a:pPr>
            <a:endParaRPr lang="fr-FR" sz="1600" b="1" dirty="0"/>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Pas de saisie à réaliser </a:t>
            </a:r>
            <a:r>
              <a:rPr lang="fr-FR" sz="1600" dirty="0"/>
              <a:t>: ces éléments sont remontés automatiquement dans le dossier.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289105" y="4299030"/>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trimestre (ou 1</a:t>
            </a:r>
            <a:r>
              <a:rPr lang="fr-FR" sz="1600" b="1" baseline="30000" dirty="0"/>
              <a:t>er</a:t>
            </a:r>
            <a:r>
              <a:rPr lang="fr-FR" sz="1600" b="1" dirty="0"/>
              <a:t> semestre) n'est pas remonté dans votre dossier. </a:t>
            </a:r>
            <a:endParaRPr lang="fr-FR" sz="1600" dirty="0"/>
          </a:p>
        </p:txBody>
      </p:sp>
    </p:spTree>
    <p:extLst>
      <p:ext uri="{BB962C8B-B14F-4D97-AF65-F5344CB8AC3E}">
        <p14:creationId xmlns:p14="http://schemas.microsoft.com/office/powerpoint/2010/main" val="181547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Tree>
    <p:extLst>
      <p:ext uri="{BB962C8B-B14F-4D97-AF65-F5344CB8AC3E}">
        <p14:creationId xmlns:p14="http://schemas.microsoft.com/office/powerpoint/2010/main" val="1491690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Dispositif d’accès des bacheliers professionnels en STS </a:t>
            </a:r>
            <a:endParaRPr lang="fr-FR" sz="2400">
              <a:solidFill>
                <a:srgbClr val="EC130E"/>
              </a:solidFill>
            </a:endParaRP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a:t>Un dispositif expérimental </a:t>
            </a:r>
            <a:r>
              <a:rPr lang="fr-FR" sz="1800" b="1">
                <a:solidFill>
                  <a:srgbClr val="F28E65"/>
                </a:solidFill>
              </a:rPr>
              <a:t>au service des bacheliers professionnels pour améliorer leur accès en STS</a:t>
            </a:r>
            <a:r>
              <a:rPr lang="fr-FR" sz="1800" b="1"/>
              <a:t>, </a:t>
            </a:r>
            <a:r>
              <a:rPr lang="fr-FR" sz="1800"/>
              <a:t>filière d’enseignement supérieur dans lesquelles ils réussissent davantage </a:t>
            </a:r>
          </a:p>
          <a:p>
            <a:pPr>
              <a:defRPr/>
            </a:pPr>
            <a:endParaRPr lang="fr-FR" sz="600"/>
          </a:p>
          <a:p>
            <a:pPr>
              <a:defRPr/>
            </a:pPr>
            <a:r>
              <a:rPr lang="fr-FR" sz="1800"/>
              <a:t>Pour les élèves concernés par ce dispositif et qui demandent un BTS, </a:t>
            </a:r>
            <a:r>
              <a:rPr lang="fr-FR" sz="1800" b="1">
                <a:solidFill>
                  <a:srgbClr val="F28E65"/>
                </a:solidFill>
              </a:rPr>
              <a:t>le conseil de classe se prononce sur chaque spécialité de BTS demandée : l’avis favorable qui peut être attribué doit tenir compte </a:t>
            </a:r>
            <a:r>
              <a:rPr lang="fr-FR" sz="1800"/>
              <a:t>du profil de l’élève et des attendus de la formation d’accueil visée</a:t>
            </a:r>
          </a:p>
          <a:p>
            <a:pPr>
              <a:defRPr/>
            </a:pPr>
            <a:endParaRPr lang="fr-FR" sz="600" b="1">
              <a:solidFill>
                <a:srgbClr val="F28E65"/>
              </a:solidFill>
            </a:endParaRPr>
          </a:p>
          <a:p>
            <a:pPr>
              <a:defRPr/>
            </a:pPr>
            <a:r>
              <a:rPr lang="fr-FR" sz="1800"/>
              <a:t>Lorsque le conseil de classe donne un avis favorable sur l’orientation du candidat, </a:t>
            </a:r>
            <a:r>
              <a:rPr lang="fr-FR" sz="1800" b="1">
                <a:solidFill>
                  <a:srgbClr val="F28E65"/>
                </a:solidFill>
              </a:rPr>
              <a:t>le chef d’établissement  indique dans la fiche Avenir que la capacité de l’élève à réussir est  « </a:t>
            </a:r>
            <a:r>
              <a:rPr lang="fr-FR" sz="1800" b="1" u="sng">
                <a:solidFill>
                  <a:srgbClr val="F28E65"/>
                </a:solidFill>
              </a:rPr>
              <a:t>très satisfaisante</a:t>
            </a:r>
            <a:r>
              <a:rPr lang="fr-FR" sz="1800" b="1">
                <a:solidFill>
                  <a:srgbClr val="F28E65"/>
                </a:solidFill>
              </a:rPr>
              <a:t> ». </a:t>
            </a:r>
          </a:p>
          <a:p>
            <a:pPr>
              <a:defRPr/>
            </a:pPr>
            <a:endParaRPr lang="fr-FR" sz="500" b="1">
              <a:solidFill>
                <a:srgbClr val="F28E65"/>
              </a:solidFill>
            </a:endParaRPr>
          </a:p>
          <a:p>
            <a:pPr>
              <a:defRPr/>
            </a:pPr>
            <a:endParaRPr lang="fr-FR" sz="500" b="1">
              <a:solidFill>
                <a:srgbClr val="F28E65"/>
              </a:solidFill>
            </a:endParaRPr>
          </a:p>
          <a:p>
            <a:pPr>
              <a:defRPr/>
            </a:pPr>
            <a:endParaRPr lang="fr-FR" sz="1600" b="1">
              <a:solidFill>
                <a:srgbClr val="F28E65"/>
              </a:solidFill>
            </a:endParaRPr>
          </a:p>
          <a:p>
            <a:pPr>
              <a:defRPr/>
            </a:pPr>
            <a:endParaRPr lang="fr-FR" sz="1600" b="1">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Tree>
    <p:extLst>
      <p:ext uri="{BB962C8B-B14F-4D97-AF65-F5344CB8AC3E}">
        <p14:creationId xmlns:p14="http://schemas.microsoft.com/office/powerpoint/2010/main" val="869394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(1er et 2e trimestres ou 1</a:t>
            </a:r>
            <a:r>
              <a:rPr lang="fr-FR" sz="1600" baseline="30000" dirty="0">
                <a:solidFill>
                  <a:srgbClr val="0C5076"/>
                </a:solidFill>
              </a:rPr>
              <a:t>er</a:t>
            </a:r>
            <a:r>
              <a:rPr lang="fr-FR" sz="1600" dirty="0">
                <a:solidFill>
                  <a:srgbClr val="0C5076"/>
                </a:solidFill>
              </a:rPr>
              <a:t> semestre), </a:t>
            </a:r>
            <a:r>
              <a:rPr lang="fr-FR" sz="1600" dirty="0">
                <a:solidFill>
                  <a:srgbClr val="F28E65"/>
                </a:solidFill>
              </a:rPr>
              <a:t>notes des épreuves finales des deux enseignements de spécialité suivis en classe de terminale </a:t>
            </a:r>
          </a:p>
          <a:p>
            <a:pPr lvl="0" defTabSz="457200">
              <a:spcBef>
                <a:spcPct val="20000"/>
              </a:spcBef>
              <a:spcAft>
                <a:spcPts val="0"/>
              </a:spcAft>
              <a:buClr>
                <a:srgbClr val="FF0000"/>
              </a:buClr>
              <a:buSzPct val="100000"/>
              <a:defRPr/>
            </a:pPr>
            <a:endParaRPr lang="fr-FR" dirty="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44</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a:solidFill>
                  <a:schemeClr val="bg1"/>
                </a:solidFill>
              </a:rPr>
              <a:t>= un baccalauréat mieux valorisé </a:t>
            </a:r>
          </a:p>
        </p:txBody>
      </p:sp>
    </p:spTree>
    <p:extLst>
      <p:ext uri="{BB962C8B-B14F-4D97-AF65-F5344CB8AC3E}">
        <p14:creationId xmlns:p14="http://schemas.microsoft.com/office/powerpoint/2010/main" val="3396691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45</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généraux d’examen 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val="3428475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Avril - mai </a:t>
            </a:r>
          </a:p>
        </p:txBody>
      </p:sp>
    </p:spTree>
    <p:extLst>
      <p:ext uri="{BB962C8B-B14F-4D97-AF65-F5344CB8AC3E}">
        <p14:creationId xmlns:p14="http://schemas.microsoft.com/office/powerpoint/2010/main" val="331432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Parcoursup au service de l’égalité des chances </a:t>
            </a:r>
            <a:r>
              <a:rPr lang="fr-FR"/>
              <a:t/>
            </a:r>
            <a:br>
              <a:rPr lang="fr-FR"/>
            </a:br>
            <a:r>
              <a:rPr lang="fr-FR"/>
              <a:t/>
            </a:r>
            <a:br>
              <a:rPr lang="fr-FR"/>
            </a:br>
            <a:r>
              <a:rPr lang="fr-FR"/>
              <a:t/>
            </a:r>
            <a:br>
              <a:rPr lang="fr-FR"/>
            </a:br>
            <a:r>
              <a:rPr lang="fr-FR"/>
              <a:t/>
            </a:r>
            <a:br>
              <a:rPr lang="fr-FR"/>
            </a:br>
            <a:r>
              <a:rPr lang="fr-FR"/>
              <a:t/>
            </a:r>
            <a:br>
              <a:rPr lang="fr-FR"/>
            </a:br>
            <a:endParaRPr lang="fr-FR"/>
          </a:p>
        </p:txBody>
      </p:sp>
      <p:sp>
        <p:nvSpPr>
          <p:cNvPr id="3" name="Espace réservé du contenu 2"/>
          <p:cNvSpPr>
            <a:spLocks noGrp="1"/>
          </p:cNvSpPr>
          <p:nvPr>
            <p:ph sz="quarter" idx="14"/>
          </p:nvPr>
        </p:nvSpPr>
        <p:spPr>
          <a:xfrm>
            <a:off x="251520" y="1419622"/>
            <a:ext cx="8424000" cy="3075846"/>
          </a:xfrm>
        </p:spPr>
        <p:txBody>
          <a:bodyPr/>
          <a:lstStyle/>
          <a:p>
            <a:pPr algn="just"/>
            <a:r>
              <a:rPr lang="fr-FR" sz="2000">
                <a:solidFill>
                  <a:srgbClr val="EC130E"/>
                </a:solidFill>
              </a:rPr>
              <a:t>&gt; </a:t>
            </a:r>
            <a:r>
              <a:rPr lang="fr-FR" sz="2000"/>
              <a:t>Des </a:t>
            </a:r>
            <a:r>
              <a:rPr lang="fr-FR" sz="2000" b="1">
                <a:solidFill>
                  <a:srgbClr val="F28E65"/>
                </a:solidFill>
              </a:rPr>
              <a:t>places sont priorisées pour les lycéens boursiers </a:t>
            </a:r>
            <a:r>
              <a:rPr lang="fr-FR" sz="2000"/>
              <a:t>dans chaque formation, y compris les plus sélectives </a:t>
            </a:r>
          </a:p>
          <a:p>
            <a:pPr algn="just"/>
            <a:r>
              <a:rPr lang="fr-FR" sz="2000">
                <a:solidFill>
                  <a:srgbClr val="EC130E"/>
                </a:solidFill>
              </a:rPr>
              <a:t>&gt; </a:t>
            </a:r>
            <a:r>
              <a:rPr lang="fr-FR" sz="2000"/>
              <a:t>Une </a:t>
            </a:r>
            <a:r>
              <a:rPr lang="fr-FR" sz="2000" b="1">
                <a:solidFill>
                  <a:srgbClr val="F28E65"/>
                </a:solidFill>
              </a:rPr>
              <a:t>aide financière pour les lycéens boursiers </a:t>
            </a:r>
            <a:r>
              <a:rPr lang="fr-FR" sz="2000"/>
              <a:t>qui s’inscrivent dans une formation en dehors de leur académie  </a:t>
            </a:r>
          </a:p>
          <a:p>
            <a:pPr algn="just"/>
            <a:r>
              <a:rPr lang="fr-FR" sz="2000">
                <a:solidFill>
                  <a:srgbClr val="EC130E"/>
                </a:solidFill>
              </a:rPr>
              <a:t>&gt; </a:t>
            </a:r>
            <a:r>
              <a:rPr lang="fr-FR" sz="2000"/>
              <a:t>Un nombre de </a:t>
            </a:r>
            <a:r>
              <a:rPr lang="fr-FR" sz="2000" b="1">
                <a:solidFill>
                  <a:srgbClr val="F28E65"/>
                </a:solidFill>
              </a:rPr>
              <a:t>places en BTS est priorisé pour les bacheliers professionnels</a:t>
            </a:r>
            <a:endParaRPr lang="fr-FR" sz="1200"/>
          </a:p>
          <a:p>
            <a:pPr marL="0" lvl="2" indent="0" algn="just">
              <a:buClr>
                <a:srgbClr val="FF0000"/>
              </a:buClr>
              <a:buNone/>
            </a:pPr>
            <a:r>
              <a:rPr lang="fr-FR" sz="2000">
                <a:solidFill>
                  <a:srgbClr val="EC130E"/>
                </a:solidFill>
              </a:rPr>
              <a:t>&gt; </a:t>
            </a:r>
            <a:r>
              <a:rPr lang="fr-FR" sz="2000">
                <a:solidFill>
                  <a:srgbClr val="0C5076"/>
                </a:solidFill>
              </a:rPr>
              <a:t>Un nombre de </a:t>
            </a:r>
            <a:r>
              <a:rPr lang="fr-FR" sz="2000" b="1">
                <a:solidFill>
                  <a:srgbClr val="F28E65"/>
                </a:solidFill>
              </a:rPr>
              <a:t>places en BUT est priorisé pour les bacheliers technologiques</a:t>
            </a:r>
          </a:p>
          <a:p>
            <a:pPr marL="180975" lvl="2" indent="-71755">
              <a:buClr>
                <a:srgbClr val="FF0000"/>
              </a:buClr>
            </a:pPr>
            <a:endParaRPr lang="fr-FR" sz="2000" i="1">
              <a:cs typeface="Arial"/>
            </a:endParaRPr>
          </a:p>
          <a:p>
            <a:endParaRPr lang="fr-FR"/>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49</a:t>
            </a:fld>
            <a:endParaRPr lang="fr-FR"/>
          </a:p>
        </p:txBody>
      </p:sp>
    </p:spTree>
    <p:extLst>
      <p:ext uri="{BB962C8B-B14F-4D97-AF65-F5344CB8AC3E}">
        <p14:creationId xmlns:p14="http://schemas.microsoft.com/office/powerpoint/2010/main" val="109114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43638"/>
            <a:ext cx="8424000" cy="720000"/>
          </a:xfrm>
        </p:spPr>
        <p:txBody>
          <a:bodyPr/>
          <a:lstStyle/>
          <a:p>
            <a:r>
              <a:rPr lang="fr-FR" sz="2400"/>
              <a:t>Les principes clés de Parcoursup 2021</a:t>
            </a:r>
          </a:p>
        </p:txBody>
      </p:sp>
      <p:sp>
        <p:nvSpPr>
          <p:cNvPr id="2" name="Espace réservé de la date 1"/>
          <p:cNvSpPr>
            <a:spLocks noGrp="1"/>
          </p:cNvSpPr>
          <p:nvPr>
            <p:ph type="dt" sz="half" idx="10"/>
          </p:nvPr>
        </p:nvSpPr>
        <p:spPr/>
        <p:txBody>
          <a:bodyPr/>
          <a:lstStyle/>
          <a:p>
            <a:pPr algn="r"/>
            <a:fld id="{7808BA5E-E79E-4B0D-86CC-9026F24F4748}" type="datetime1">
              <a:rPr lang="fr-FR" cap="all" smtClean="0"/>
              <a:t>18/01/2021</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3" name="ZoneTexte 2"/>
          <p:cNvSpPr txBox="1"/>
          <p:nvPr/>
        </p:nvSpPr>
        <p:spPr>
          <a:xfrm flipH="1">
            <a:off x="359999" y="1203962"/>
            <a:ext cx="8373482" cy="3662541"/>
          </a:xfrm>
          <a:prstGeom prst="rect">
            <a:avLst/>
          </a:prstGeom>
          <a:noFill/>
        </p:spPr>
        <p:txBody>
          <a:bodyPr wrap="square" lIns="91440" tIns="45720" rIns="91440" bIns="45720" rtlCol="0" anchor="t">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 accompagnement de l’élève à chaque étape de la procédure, </a:t>
            </a:r>
            <a:r>
              <a:rPr lang="fr-FR" sz="1600">
                <a:solidFill>
                  <a:srgbClr val="0C5076"/>
                </a:solidFill>
              </a:rPr>
              <a:t>de l’élaboration de son projet d’orientation au choix de sa formation </a:t>
            </a:r>
          </a:p>
          <a:p>
            <a:pPr marL="28575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informations clés, </a:t>
            </a:r>
            <a:r>
              <a:rPr lang="fr-FR" sz="1600">
                <a:solidFill>
                  <a:srgbClr val="0C5076"/>
                </a:solidFill>
              </a:rPr>
              <a:t>sur chaque fiche de formation accessible à partir du moteur de recherche,</a:t>
            </a:r>
            <a:r>
              <a:rPr lang="fr-FR" sz="1600" b="1">
                <a:solidFill>
                  <a:srgbClr val="F28E65"/>
                </a:solidFill>
              </a:rPr>
              <a:t> </a:t>
            </a:r>
            <a:r>
              <a:rPr lang="fr-FR" sz="1600">
                <a:solidFill>
                  <a:srgbClr val="0C5076"/>
                </a:solidFill>
              </a:rPr>
              <a:t>pour mieux connaitre les formations, leurs attendus, les critères généraux d’examen des dossiers, les débouchés professionnels et faire les bons choix pour 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Une articulation assurée </a:t>
            </a:r>
            <a:r>
              <a:rPr lang="fr-FR" sz="1600">
                <a:solidFill>
                  <a:srgbClr val="0C5076"/>
                </a:solidFill>
              </a:rPr>
              <a:t>entre le nouveau baccalauréat et la poursuite d’études dans le supérieur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La prise en compte du profil </a:t>
            </a:r>
            <a:r>
              <a:rPr lang="fr-FR" sz="1600">
                <a:solidFill>
                  <a:srgbClr val="0C5076"/>
                </a:solidFill>
              </a:rPr>
              <a:t>de chaque lycéen et le </a:t>
            </a:r>
            <a:r>
              <a:rPr lang="fr-FR" sz="1600" b="1">
                <a:solidFill>
                  <a:srgbClr val="F28E65"/>
                </a:solidFill>
              </a:rPr>
              <a:t>dernier mot donné au candidat</a:t>
            </a:r>
            <a:r>
              <a:rPr lang="fr-FR" sz="1600">
                <a:solidFill>
                  <a:srgbClr val="3D566E"/>
                </a:solidFill>
              </a:rPr>
              <a:t> </a:t>
            </a:r>
            <a:r>
              <a:rPr lang="fr-FR" sz="1600">
                <a:solidFill>
                  <a:srgbClr val="0C5076"/>
                </a:solidFill>
              </a:rPr>
              <a:t>pour choisir sa formation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parcours de réussite personnalisés (Oui-Si) à l’université</a:t>
            </a:r>
            <a:r>
              <a:rPr lang="fr-FR" sz="1600">
                <a:solidFill>
                  <a:srgbClr val="3D566E"/>
                </a:solidFill>
              </a:rPr>
              <a:t>, </a:t>
            </a:r>
            <a:r>
              <a:rPr lang="fr-FR" sz="1600">
                <a:solidFill>
                  <a:srgbClr val="0C5076"/>
                </a:solidFill>
              </a:rPr>
              <a:t>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50</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val="3524104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32213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18/01/2021</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53</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53</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et les choix des candidats</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54</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val="1380543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Tree>
    <p:extLst>
      <p:ext uri="{BB962C8B-B14F-4D97-AF65-F5344CB8AC3E}">
        <p14:creationId xmlns:p14="http://schemas.microsoft.com/office/powerpoint/2010/main" val="1380543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en 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57</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Tree>
    <p:extLst>
      <p:ext uri="{BB962C8B-B14F-4D97-AF65-F5344CB8AC3E}">
        <p14:creationId xmlns:p14="http://schemas.microsoft.com/office/powerpoint/2010/main" val="3236891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Tree>
    <p:extLst>
      <p:ext uri="{BB962C8B-B14F-4D97-AF65-F5344CB8AC3E}">
        <p14:creationId xmlns:p14="http://schemas.microsoft.com/office/powerpoint/2010/main" val="207285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t>18/01/2021</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Tree>
    <p:extLst>
      <p:ext uri="{BB962C8B-B14F-4D97-AF65-F5344CB8AC3E}">
        <p14:creationId xmlns:p14="http://schemas.microsoft.com/office/powerpoint/2010/main" val="430257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3"/>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61</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val="3386187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 numéro vert</a:t>
            </a:r>
            <a:r>
              <a:rPr lang="fr-FR" sz="1800">
                <a:solidFill>
                  <a:srgbClr val="3D566E"/>
                </a:solidFill>
              </a:rPr>
              <a:t> : </a:t>
            </a:r>
            <a:r>
              <a:rPr lang="fr-FR" sz="1800" b="1"/>
              <a:t>0 800 400 070 </a:t>
            </a:r>
            <a:r>
              <a:rPr lang="fr-FR" sz="1800"/>
              <a:t>(Numéros spécifiques pour l’Outre-mer sur Parcoursup.fr)</a:t>
            </a:r>
          </a:p>
          <a:p>
            <a:pPr marL="177800" lvl="0" indent="-177800" defTabSz="457200">
              <a:spcBef>
                <a:spcPct val="20000"/>
              </a:spcBef>
              <a:spcAft>
                <a:spcPts val="0"/>
              </a:spcAft>
              <a:buClr>
                <a:srgbClr val="FF0000"/>
              </a:buClr>
              <a:buSzPct val="100000"/>
              <a:buFont typeface="Lucida Grande"/>
              <a:buChar char="&gt;"/>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a:solidFill>
                  <a:srgbClr val="3D566E"/>
                </a:solidFill>
              </a:rPr>
              <a:t> </a:t>
            </a:r>
            <a:r>
              <a:rPr lang="fr-FR" sz="1800" b="1">
                <a:solidFill>
                  <a:srgbClr val="F28E65"/>
                </a:solidFill>
              </a:rPr>
              <a:t>La messagerie contact </a:t>
            </a:r>
            <a:r>
              <a:rPr lang="fr-FR" sz="1800"/>
              <a:t>depuis le dossier candidat</a:t>
            </a:r>
          </a:p>
          <a:p>
            <a:pPr lvl="0" defTabSz="457200">
              <a:spcBef>
                <a:spcPct val="20000"/>
              </a:spcBef>
              <a:spcAft>
                <a:spcPts val="0"/>
              </a:spcAft>
              <a:buClr>
                <a:srgbClr val="FF0000"/>
              </a:buClr>
              <a:buSzPct val="100000"/>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Les réseaux sociaux pour rester informé : </a:t>
            </a:r>
          </a:p>
          <a:p>
            <a:pPr lvl="0" defTabSz="457200">
              <a:spcBef>
                <a:spcPct val="20000"/>
              </a:spcBef>
              <a:spcAft>
                <a:spcPts val="0"/>
              </a:spcAft>
              <a:buClr>
                <a:srgbClr val="FF0000"/>
              </a:buClr>
              <a:buSzPct val="100000"/>
            </a:pPr>
            <a:r>
              <a:rPr lang="fr-FR" sz="1800" b="1">
                <a:solidFill>
                  <a:srgbClr val="F28E65"/>
                </a:solidFill>
              </a:rPr>
              <a:t>		</a:t>
            </a:r>
            <a:r>
              <a:rPr lang="fr-FR" sz="1800" b="1"/>
              <a:t>@Parcoursup_info </a:t>
            </a:r>
          </a:p>
          <a:p>
            <a:pPr lvl="0" defTabSz="457200">
              <a:spcBef>
                <a:spcPct val="20000"/>
              </a:spcBef>
              <a:spcAft>
                <a:spcPts val="0"/>
              </a:spcAft>
              <a:buClr>
                <a:srgbClr val="FF0000"/>
              </a:buClr>
              <a:buSzPct val="100000"/>
            </a:pPr>
            <a:r>
              <a:rPr lang="fr-FR" sz="1800" b="1"/>
              <a:t>		@</a:t>
            </a:r>
            <a:r>
              <a:rPr lang="fr-FR" sz="1800" b="1" err="1"/>
              <a:t>Parcoursupinfo</a:t>
            </a:r>
            <a:endParaRPr lang="fr-FR" sz="1800" b="1"/>
          </a:p>
          <a:p>
            <a:endParaRPr lang="fr-F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val="674852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brochures de référence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pic>
        <p:nvPicPr>
          <p:cNvPr id="11" name="Image 10"/>
          <p:cNvPicPr>
            <a:picLocks noChangeAspect="1"/>
          </p:cNvPicPr>
          <p:nvPr/>
        </p:nvPicPr>
        <p:blipFill>
          <a:blip r:embed="rId2"/>
          <a:stretch>
            <a:fillRect/>
          </a:stretch>
        </p:blipFill>
        <p:spPr>
          <a:xfrm>
            <a:off x="611561" y="1560400"/>
            <a:ext cx="3030730" cy="2160239"/>
          </a:xfrm>
          <a:prstGeom prst="rect">
            <a:avLst/>
          </a:prstGeom>
        </p:spPr>
      </p:pic>
      <p:pic>
        <p:nvPicPr>
          <p:cNvPr id="12" name="Image 11"/>
          <p:cNvPicPr>
            <a:picLocks noChangeAspect="1"/>
          </p:cNvPicPr>
          <p:nvPr/>
        </p:nvPicPr>
        <p:blipFill>
          <a:blip r:embed="rId3"/>
          <a:stretch>
            <a:fillRect/>
          </a:stretch>
        </p:blipFill>
        <p:spPr>
          <a:xfrm>
            <a:off x="5308762" y="788689"/>
            <a:ext cx="1808765" cy="2931950"/>
          </a:xfrm>
          <a:prstGeom prst="rect">
            <a:avLst/>
          </a:prstGeom>
        </p:spPr>
      </p:pic>
      <p:sp>
        <p:nvSpPr>
          <p:cNvPr id="16" name="ZoneTexte 15"/>
          <p:cNvSpPr txBox="1"/>
          <p:nvPr/>
        </p:nvSpPr>
        <p:spPr>
          <a:xfrm>
            <a:off x="398734" y="4011707"/>
            <a:ext cx="3456383" cy="369332"/>
          </a:xfrm>
          <a:prstGeom prst="rect">
            <a:avLst/>
          </a:prstGeom>
          <a:noFill/>
        </p:spPr>
        <p:txBody>
          <a:bodyPr wrap="square" rtlCol="0">
            <a:spAutoFit/>
          </a:bodyPr>
          <a:lstStyle/>
          <a:p>
            <a:r>
              <a:rPr lang="fr-FR" b="1">
                <a:solidFill>
                  <a:srgbClr val="0C5076"/>
                </a:solidFill>
                <a:hlinkClick r:id="rId4" action="ppaction://hlinkfile"/>
              </a:rPr>
              <a:t>Parcoursup 2021 en 3 étapes </a:t>
            </a:r>
            <a:endParaRPr lang="fr-FR" b="1">
              <a:solidFill>
                <a:srgbClr val="0C5076"/>
              </a:solidFill>
            </a:endParaRPr>
          </a:p>
        </p:txBody>
      </p:sp>
      <p:sp>
        <p:nvSpPr>
          <p:cNvPr id="17" name="ZoneTexte 16"/>
          <p:cNvSpPr txBox="1"/>
          <p:nvPr/>
        </p:nvSpPr>
        <p:spPr>
          <a:xfrm>
            <a:off x="4662650" y="3818353"/>
            <a:ext cx="4041796" cy="923330"/>
          </a:xfrm>
          <a:prstGeom prst="rect">
            <a:avLst/>
          </a:prstGeom>
          <a:noFill/>
        </p:spPr>
        <p:txBody>
          <a:bodyPr wrap="square" rtlCol="0">
            <a:spAutoFit/>
          </a:bodyPr>
          <a:lstStyle/>
          <a:p>
            <a:r>
              <a:rPr lang="fr-FR" b="1">
                <a:hlinkClick r:id="rId5"/>
              </a:rPr>
              <a:t>Réussir son baccalauréat et son entrée dans l’enseignement supérieur </a:t>
            </a:r>
            <a:endParaRPr lang="fr-FR" b="1"/>
          </a:p>
        </p:txBody>
      </p:sp>
    </p:spTree>
    <p:extLst>
      <p:ext uri="{BB962C8B-B14F-4D97-AF65-F5344CB8AC3E}">
        <p14:creationId xmlns:p14="http://schemas.microsoft.com/office/powerpoint/2010/main" val="319115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18/01/2021</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val="54146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t>18/01/2021</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Quel accompagnement au lycée pour élaborer son 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 </a:t>
            </a:r>
            <a:r>
              <a:rPr lang="fr-FR" sz="1800" b="1" dirty="0">
                <a:solidFill>
                  <a:srgbClr val="F28E65"/>
                </a:solidFill>
              </a:rPr>
              <a:t>deux semaines de l’orientation ou des forums </a:t>
            </a:r>
            <a:r>
              <a:rPr lang="fr-FR" sz="1800" dirty="0">
                <a:solidFill>
                  <a:srgbClr val="0C5076"/>
                </a:solidFill>
              </a:rPr>
              <a:t>pour échanger avec des formations (en présentiel ou en ligne)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18/01/2021</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6588224" y="123478"/>
            <a:ext cx="2448272" cy="400110"/>
          </a:xfrm>
          <a:prstGeom prst="rect">
            <a:avLst/>
          </a:prstGeom>
          <a:noFill/>
        </p:spPr>
        <p:txBody>
          <a:bodyPr wrap="square" rtlCol="0">
            <a:spAutoFit/>
          </a:bodyPr>
          <a:lstStyle/>
          <a:p>
            <a:r>
              <a:rPr lang="fr-FR" sz="1000">
                <a:solidFill>
                  <a:srgbClr val="0C5076"/>
                </a:solidFill>
              </a:rPr>
              <a:t>Etape 1 : Découverte des formations novembre 2020 &gt; janvier 2021</a:t>
            </a:r>
          </a:p>
        </p:txBody>
      </p:sp>
    </p:spTree>
    <p:extLst>
      <p:ext uri="{BB962C8B-B14F-4D97-AF65-F5344CB8AC3E}">
        <p14:creationId xmlns:p14="http://schemas.microsoft.com/office/powerpoint/2010/main" val="2960719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1033</TotalTime>
  <Words>5280</Words>
  <Application>Microsoft Office PowerPoint</Application>
  <PresentationFormat>Affichage à l'écran (16:9)</PresentationFormat>
  <Paragraphs>646</Paragraphs>
  <Slides>63</Slides>
  <Notes>19</Notes>
  <HiddenSlides>1</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OPÉRATEURS</vt:lpstr>
      <vt:lpstr>w</vt:lpstr>
      <vt:lpstr>Présentation PowerPoint</vt:lpstr>
      <vt:lpstr>Sommaire  </vt:lpstr>
      <vt:lpstr>5 conseils pour bien se préparer</vt:lpstr>
      <vt:lpstr>Les principes clés de Parcoursup 2021</vt:lpstr>
      <vt:lpstr>Présentation PowerPoint</vt:lpstr>
      <vt:lpstr>  Etape 1 : découvrir les formations et élaborer son projet d’orientation</vt:lpstr>
      <vt:lpstr>Présentation PowerPoint</vt:lpstr>
      <vt:lpstr>Quel accompagnement au lycée pour élaborer son projet d’orientation </vt:lpstr>
      <vt:lpstr>Les ressources pour préparer son projet d’orientation  </vt:lpstr>
      <vt:lpstr>Les formations accessibles sur Parcoursup</vt:lpstr>
      <vt:lpstr>Les nouvelles formations accessibles à la rentrée 2021</vt:lpstr>
      <vt:lpstr>Les nouvelles formations accessibles à la rentrée 2021</vt:lpstr>
      <vt:lpstr>Les nouvelles formations accessibles à la rentrée 2021</vt:lpstr>
      <vt:lpstr>Les nouvelles formations accessibles à la rentrée 2021</vt:lpstr>
      <vt:lpstr>Les nouvelles formations accessibles à la rentrée 2021</vt:lpstr>
      <vt:lpstr>Focus sur les formations en apprentissage  </vt:lpstr>
      <vt:lpstr>Rechercher des formations sur Parcoursup.fr </vt:lpstr>
      <vt:lpstr>Présentation PowerPoint</vt:lpstr>
      <vt:lpstr>Présentation PowerPoint</vt:lpstr>
      <vt:lpstr>Consolider son projet d’orientation </vt:lpstr>
      <vt:lpstr>Une transparence garantie </vt:lpstr>
      <vt:lpstr>L’accompagnement des candidats en situation de handicap ou atteints d’un trouble de santé invalidant </vt:lpstr>
      <vt:lpstr>Présentation PowerPoint</vt:lpstr>
      <vt:lpstr>Présentation PowerPoint</vt:lpstr>
      <vt:lpstr>S’inscrire sur Parcoursup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La commission d’examen des vœux  </vt:lpstr>
      <vt:lpstr>Les principes de l’admission </vt:lpstr>
      <vt:lpstr>Parcoursup au service de l’égalité des chances      </vt:lpstr>
      <vt:lpstr>Etape 3 : consulter les réponses des formations et faire ses choix </vt:lpstr>
      <vt:lpstr>Présentation PowerPoint</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Les solutions pour les candidats qui n’ont pas reçu de proposition d’admission </vt:lpstr>
      <vt:lpstr>L’inscription administrative dans la formation choisie </vt:lpstr>
      <vt:lpstr>Demande de bourse et/ou de logement </vt:lpstr>
      <vt:lpstr>Des services disponibles tout au long de la procédure </vt:lpstr>
      <vt:lpstr>Les brochures de référence </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User</cp:lastModifiedBy>
  <cp:revision>49</cp:revision>
  <dcterms:created xsi:type="dcterms:W3CDTF">2020-10-27T08:44:50Z</dcterms:created>
  <dcterms:modified xsi:type="dcterms:W3CDTF">2021-01-18T14:01:12Z</dcterms:modified>
</cp:coreProperties>
</file>